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21" r:id="rId2"/>
    <p:sldId id="296" r:id="rId3"/>
    <p:sldId id="297" r:id="rId4"/>
    <p:sldId id="298" r:id="rId5"/>
    <p:sldId id="334" r:id="rId6"/>
    <p:sldId id="294" r:id="rId7"/>
    <p:sldId id="322" r:id="rId8"/>
    <p:sldId id="324" r:id="rId9"/>
    <p:sldId id="327" r:id="rId10"/>
    <p:sldId id="329" r:id="rId11"/>
    <p:sldId id="323" r:id="rId12"/>
    <p:sldId id="330" r:id="rId13"/>
    <p:sldId id="325" r:id="rId14"/>
    <p:sldId id="332" r:id="rId15"/>
    <p:sldId id="331" r:id="rId16"/>
    <p:sldId id="326" r:id="rId17"/>
    <p:sldId id="333" r:id="rId18"/>
    <p:sldId id="300" r:id="rId19"/>
  </p:sldIdLst>
  <p:sldSz cx="12801600" cy="9601200" type="A3"/>
  <p:notesSz cx="9926638" cy="14355763"/>
  <p:defaultTextStyle>
    <a:defPPr rtl="0">
      <a:defRPr lang="ru-ru"/>
    </a:defPPr>
    <a:lvl1pPr marL="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59" userDrawn="1">
          <p15:clr>
            <a:srgbClr val="A4A3A4"/>
          </p15:clr>
        </p15:guide>
        <p15:guide id="2" pos="4057" userDrawn="1">
          <p15:clr>
            <a:srgbClr val="A4A3A4"/>
          </p15:clr>
        </p15:guide>
        <p15:guide id="3" pos="7888" userDrawn="1">
          <p15:clr>
            <a:srgbClr val="A4A3A4"/>
          </p15:clr>
        </p15:guide>
        <p15:guide id="4" pos="151" userDrawn="1">
          <p15:clr>
            <a:srgbClr val="A4A3A4"/>
          </p15:clr>
        </p15:guide>
        <p15:guide id="5" orient="horz" pos="874" userDrawn="1">
          <p15:clr>
            <a:srgbClr val="A4A3A4"/>
          </p15:clr>
        </p15:guide>
        <p15:guide id="6" orient="horz" pos="56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9D7"/>
    <a:srgbClr val="EF5011"/>
    <a:srgbClr val="7CD0FA"/>
    <a:srgbClr val="F4860C"/>
    <a:srgbClr val="333399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52" autoAdjust="0"/>
  </p:normalViewPr>
  <p:slideViewPr>
    <p:cSldViewPr snapToGrid="0" showGuides="1">
      <p:cViewPr varScale="1">
        <p:scale>
          <a:sx n="82" d="100"/>
          <a:sy n="82" d="100"/>
        </p:scale>
        <p:origin x="1554" y="132"/>
      </p:cViewPr>
      <p:guideLst>
        <p:guide orient="horz" pos="3259"/>
        <p:guide pos="4057"/>
        <p:guide pos="7888"/>
        <p:guide pos="151"/>
        <p:guide orient="horz" pos="874"/>
        <p:guide orient="horz" pos="567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46527B0-0B24-4087-B225-DB4F5C738F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72028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l">
              <a:defRPr sz="17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2798E0-F322-4236-8531-A1882BFE40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72028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r">
              <a:defRPr sz="1700"/>
            </a:lvl1pPr>
          </a:lstStyle>
          <a:p>
            <a:pPr rtl="0"/>
            <a:fld id="{8196FF38-ED5D-48F9-86A5-23A56EB1D6F9}" type="datetime1">
              <a:rPr lang="ru-RU" smtClean="0"/>
              <a:t>08.02.2021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E5881F-2FD0-41BC-8E76-C691E59E14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13635485"/>
            <a:ext cx="4301543" cy="720280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l">
              <a:defRPr sz="17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62CA62C5-8A29-4592-9E3E-4C457F263C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799" y="13635485"/>
            <a:ext cx="4301543" cy="720280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r">
              <a:defRPr sz="1700"/>
            </a:lvl1pPr>
          </a:lstStyle>
          <a:p>
            <a:pPr rtl="0"/>
            <a:fld id="{B4E85F6F-0FAD-4AD4-850C-7E4CD14D7D7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3274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72028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l">
              <a:defRPr sz="17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72028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r">
              <a:defRPr sz="1700"/>
            </a:lvl1pPr>
          </a:lstStyle>
          <a:p>
            <a:fld id="{3148F836-3A79-4E2E-BD39-F0469988701B}" type="datetime1">
              <a:rPr lang="ru-RU" smtClean="0"/>
              <a:pPr/>
              <a:t>08.02.2021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733550" y="1795463"/>
            <a:ext cx="6459538" cy="4843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62" tIns="66381" rIns="132762" bIns="66381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5" y="6908710"/>
            <a:ext cx="7941310" cy="5652582"/>
          </a:xfrm>
          <a:prstGeom prst="rect">
            <a:avLst/>
          </a:prstGeom>
        </p:spPr>
        <p:txBody>
          <a:bodyPr vert="horz" lIns="132762" tIns="66381" rIns="132762" bIns="66381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1" y="13635485"/>
            <a:ext cx="4301543" cy="720280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l">
              <a:defRPr sz="17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5622799" y="13635485"/>
            <a:ext cx="4301543" cy="720280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r">
              <a:defRPr sz="1700"/>
            </a:lvl1pPr>
          </a:lstStyle>
          <a:p>
            <a:pPr rtl="0"/>
            <a:fld id="{BE60DC36-8EFA-4378-9855-E019C55AC47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77053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8E0F864C-44C4-4000-952D-01F31BFB3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571308"/>
            <a:ext cx="9601200" cy="3342640"/>
          </a:xfrm>
        </p:spPr>
        <p:txBody>
          <a:bodyPr rtlCol="0" anchor="b"/>
          <a:lstStyle>
            <a:lvl1pPr algn="ctr">
              <a:defRPr sz="63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21392E06-C914-467E-9D4F-BD763EDA2D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 rtlCol="0"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BEFBAF-82E9-49AD-B2CF-7D154E024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487AC8-2E27-4521-B851-B6631051F3D3}" type="datetime1">
              <a:rPr lang="ru-RU" noProof="0" smtClean="0"/>
              <a:t>08.02.2021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D8006A-94B1-44F7-972D-56767EDE3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F5E7BFAB-D84B-45E1-A0BD-2516AC14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6FEDF93-2BFD-41CA-ABC7-B039102F379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8564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65F7B869-BFB2-4C20-8AB1-46704BB3D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 2">
            <a:extLst>
              <a:ext uri="{FF2B5EF4-FFF2-40B4-BE49-F238E27FC236}">
                <a16:creationId xmlns:a16="http://schemas.microsoft.com/office/drawing/2014/main" id="{19F007DB-4F12-4428-9C48-5120DF0704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FFA8DA-0E31-4CA6-BBFC-2467AAD1D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92B142-FCBD-4EC4-8EEE-20AF3A45CBB5}" type="datetime1">
              <a:rPr lang="ru-RU" noProof="0" smtClean="0"/>
              <a:t>08.02.2021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4974BD-9845-459A-9AAA-12731E250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C2A71B0A-FDFB-4B2C-A9EC-2334C590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6FEDF93-2BFD-41CA-ABC7-B039102F379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31409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>
            <a:extLst>
              <a:ext uri="{FF2B5EF4-FFF2-40B4-BE49-F238E27FC236}">
                <a16:creationId xmlns:a16="http://schemas.microsoft.com/office/drawing/2014/main" id="{E60B5D73-1652-4A8E-B5A3-101523D729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61145" y="511175"/>
            <a:ext cx="2760345" cy="8136573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 2">
            <a:extLst>
              <a:ext uri="{FF2B5EF4-FFF2-40B4-BE49-F238E27FC236}">
                <a16:creationId xmlns:a16="http://schemas.microsoft.com/office/drawing/2014/main" id="{A9B7FB99-7425-444D-B602-01B672BCE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80110" y="511175"/>
            <a:ext cx="8121015" cy="8136573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EEA9C5-552A-48A1-AB54-ED54209B3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623BE9-F292-4C48-9030-5DC41B0B2C7D}" type="datetime1">
              <a:rPr lang="ru-RU" noProof="0" smtClean="0"/>
              <a:t>08.02.2021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83AAA3-4155-48FB-8F00-16DBE0C9C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5D694EAE-CB3C-4DEF-A66D-583C7AAC9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6FEDF93-2BFD-41CA-ABC7-B039102F379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46804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4C807FBE-061D-452C-A8A6-213063CFD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id="{433A3535-1708-499D-B5D2-7D8F9FD18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B06063-A112-49AB-80C8-504D99ECD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9A523A-9522-4FC8-BF19-7168970C597F}" type="datetime1">
              <a:rPr lang="ru-RU" noProof="0" smtClean="0"/>
              <a:t>08.02.2021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44C8D5-F898-4318-A76D-1FBD87329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2976EC76-E8E8-4FFA-B671-7FA2F3EF5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6FEDF93-2BFD-41CA-ABC7-B039102F379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89287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B6C2CABF-E3C1-431A-A69C-D4881CC4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443" y="2393634"/>
            <a:ext cx="11041380" cy="3993832"/>
          </a:xfrm>
        </p:spPr>
        <p:txBody>
          <a:bodyPr rtlCol="0" anchor="b"/>
          <a:lstStyle>
            <a:lvl1pPr>
              <a:defRPr sz="63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D5584226-69DA-4211-B2C8-C29FD05A4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3443" y="6425249"/>
            <a:ext cx="11041380" cy="2100262"/>
          </a:xfrm>
        </p:spPr>
        <p:txBody>
          <a:bodyPr rtlCol="0"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FF82DB-B518-40FD-8A66-44B874C05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0448D71-62B7-4716-9BB5-CB3D729E920F}" type="datetime1">
              <a:rPr lang="ru-RU" noProof="0" smtClean="0"/>
              <a:t>08.02.2021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C1CCEE-725F-4745-837B-87EFB70E7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C561522A-E0E6-406B-BF30-A7C7A5729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6FEDF93-2BFD-41CA-ABC7-B039102F379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30041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CC9BDC-6F21-4EF5-A8DD-E35E27EA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id="{6B968D5F-2AB6-42D3-A54E-AB3E603251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 3">
            <a:extLst>
              <a:ext uri="{FF2B5EF4-FFF2-40B4-BE49-F238E27FC236}">
                <a16:creationId xmlns:a16="http://schemas.microsoft.com/office/drawing/2014/main" id="{465AB07F-D5F7-402A-AE4E-027BF1CA9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108EDC-3863-43B9-93C7-37465DC73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0C37C4-1A33-40EC-A67A-49B496E25738}" type="datetime1">
              <a:rPr lang="ru-RU" noProof="0" smtClean="0"/>
              <a:t>08.02.2021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77D452-958D-4159-A9A4-16DD2968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id="{289654B6-1460-48B9-AC7E-592F68BAB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6FEDF93-2BFD-41CA-ABC7-B039102F379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7404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7EE8C848-926A-4FD3-A311-A100A266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7" y="511176"/>
            <a:ext cx="11041380" cy="185578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3C8ECD90-B4F0-4DFB-BB3D-F23102078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778" y="2353628"/>
            <a:ext cx="5415676" cy="1153477"/>
          </a:xfrm>
        </p:spPr>
        <p:txBody>
          <a:bodyPr rtlCol="0"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>
            <a:extLst>
              <a:ext uri="{FF2B5EF4-FFF2-40B4-BE49-F238E27FC236}">
                <a16:creationId xmlns:a16="http://schemas.microsoft.com/office/drawing/2014/main" id="{335A6C3A-033E-474B-AB97-D8291A04E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1778" y="3507105"/>
            <a:ext cx="5415676" cy="5158423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 4">
            <a:extLst>
              <a:ext uri="{FF2B5EF4-FFF2-40B4-BE49-F238E27FC236}">
                <a16:creationId xmlns:a16="http://schemas.microsoft.com/office/drawing/2014/main" id="{A532B928-3A23-4FCA-AD1F-E45A467B54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0810" y="2353628"/>
            <a:ext cx="5442347" cy="1153477"/>
          </a:xfrm>
        </p:spPr>
        <p:txBody>
          <a:bodyPr rtlCol="0"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 5">
            <a:extLst>
              <a:ext uri="{FF2B5EF4-FFF2-40B4-BE49-F238E27FC236}">
                <a16:creationId xmlns:a16="http://schemas.microsoft.com/office/drawing/2014/main" id="{3BDC8376-6FC6-4A11-B0DB-9A148E9C00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0810" y="3507105"/>
            <a:ext cx="5442347" cy="5158423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E80206F-8846-425C-A56E-16FFBA442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EB0E952-F832-496E-ABEA-42AE0AFA6CCC}" type="datetime1">
              <a:rPr lang="ru-RU" noProof="0" smtClean="0"/>
              <a:t>08.02.2021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45E89F-12CF-4561-A5F2-1E05783A3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id="{9EB4DFE4-927C-43B1-A061-5CB97FFB3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6FEDF93-2BFD-41CA-ABC7-B039102F379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69058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B560E367-8DA0-4655-BCBC-F4280D864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EF9592-AA3C-4CF8-A5DB-4D010195A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DD5508-11FB-4992-B00C-2F96E71032D7}" type="datetime1">
              <a:rPr lang="ru-RU" noProof="0" smtClean="0"/>
              <a:t>08.02.2021</a:t>
            </a:fld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2C9377-F93E-4515-852A-264707755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9AED076D-476B-42BA-8795-14FE6C1E6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6FEDF93-2BFD-41CA-ABC7-B039102F379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25551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EA599B4-6AB2-4190-82B5-7667EE1E9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36027D-058E-4138-A066-359F07C6D214}" type="datetime1">
              <a:rPr lang="ru-RU" noProof="0" smtClean="0"/>
              <a:t>08.02.2021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B8FBFB3-AD86-4E39-B8AE-B4EC14528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 3">
            <a:extLst>
              <a:ext uri="{FF2B5EF4-FFF2-40B4-BE49-F238E27FC236}">
                <a16:creationId xmlns:a16="http://schemas.microsoft.com/office/drawing/2014/main" id="{B9A4AF55-C114-4B60-9A20-56B00A11B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6FEDF93-2BFD-41CA-ABC7-B039102F379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58200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70883DA1-5CB8-405D-9613-8A9B7BC56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rtlCol="0" anchor="b"/>
          <a:lstStyle>
            <a:lvl1pPr>
              <a:defRPr sz="336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id="{9842BB15-A24D-42E9-9CAE-BB8272263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347" y="1382396"/>
            <a:ext cx="6480810" cy="6823075"/>
          </a:xfrm>
        </p:spPr>
        <p:txBody>
          <a:bodyPr rtlCol="0"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 3">
            <a:extLst>
              <a:ext uri="{FF2B5EF4-FFF2-40B4-BE49-F238E27FC236}">
                <a16:creationId xmlns:a16="http://schemas.microsoft.com/office/drawing/2014/main" id="{78F0849D-D3C3-462A-9751-4EAB0B914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 rtlCol="0"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80DD20-7A20-4574-98A4-427795876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510823-F23A-4639-B218-6B9BC0CC18D8}" type="datetime1">
              <a:rPr lang="ru-RU" noProof="0" smtClean="0"/>
              <a:t>08.02.2021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D0ED2B-71C4-421A-9DB0-676E00C1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id="{78C4572A-ADFC-4C53-BCA2-42BDF693B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6FEDF93-2BFD-41CA-ABC7-B039102F379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30950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028F5C67-EEEC-4AB0-9653-0F80D6B10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rtlCol="0" anchor="b"/>
          <a:lstStyle>
            <a:lvl1pPr>
              <a:defRPr sz="336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 2">
            <a:extLst>
              <a:ext uri="{FF2B5EF4-FFF2-40B4-BE49-F238E27FC236}">
                <a16:creationId xmlns:a16="http://schemas.microsoft.com/office/drawing/2014/main" id="{1DD50D6D-5277-4324-AF23-5FAF007834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42347" y="1382396"/>
            <a:ext cx="6480810" cy="6823075"/>
          </a:xfrm>
        </p:spPr>
        <p:txBody>
          <a:bodyPr rtlCol="0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 3">
            <a:extLst>
              <a:ext uri="{FF2B5EF4-FFF2-40B4-BE49-F238E27FC236}">
                <a16:creationId xmlns:a16="http://schemas.microsoft.com/office/drawing/2014/main" id="{75275657-2BF9-4761-96B6-50EE3CFCF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 rtlCol="0"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3C3F7B-A4C8-4F9D-8165-BC5186EA0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D43D7-3745-4F9A-8694-98B1E0E20033}" type="datetime1">
              <a:rPr lang="ru-RU" noProof="0" smtClean="0"/>
              <a:t>08.02.2021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96EA5-2FA2-464D-982F-C53E6426A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id="{8911B398-191B-4AB1-86ED-00D0046E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6FEDF93-2BFD-41CA-ABC7-B039102F379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86601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3445CA-54C1-4DDE-A216-DD2414E3F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511176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0306395A-6879-4E93-B24E-067F88AC1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50FF5B-A6A6-4F0F-AA5D-3F0F69A43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110" y="8898891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E119431-1E6E-4E07-A8B6-073D5DF11CA2}" type="datetime1">
              <a:rPr lang="ru-RU" noProof="0" smtClean="0"/>
              <a:t>08.02.2021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798FAA-76CC-42EF-8BE0-466A41BBAB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40530" y="8898891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5149FF02-6890-4E10-B958-1097AD32C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1130" y="8898891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6FEDF93-2BFD-41CA-ABC7-B039102F379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03789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roadcenter.ru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sv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KULICH~1\AppData\Local\Temp\FineReader10\media\image1.jpe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dorovPL\Desktop\презентация\456px-Coat_of_arms_of_Moscow_Oblast_(large)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2768" y="408112"/>
            <a:ext cx="576064" cy="75797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2128" y="264096"/>
            <a:ext cx="12097344" cy="9073008"/>
          </a:xfrm>
          <a:prstGeom prst="rect">
            <a:avLst/>
          </a:prstGeom>
          <a:noFill/>
          <a:ln>
            <a:solidFill>
              <a:srgbClr val="99CC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392688" y="8666920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99CCFF"/>
                </a:solidFill>
                <a:latin typeface="Bookman Old Style" panose="02050604050505020204" pitchFamily="18" charset="0"/>
              </a:rPr>
              <a:t>2021</a:t>
            </a:r>
          </a:p>
        </p:txBody>
      </p:sp>
      <p:sp>
        <p:nvSpPr>
          <p:cNvPr id="3" name="AutoShape 2" descr="data:image/png;base64,iVBORw0KGgoAAAANSUhEUgAAAngAAAGoCAYAAADVQZiIAAAgAElEQVR4AeydB7wVxfXHz+v0LkpTAVFB7C3Yolhjr7G32BVj790YS4z+rUnsBbG3YOy9Iiii0gREqiDl0V8v9//5nsdZ5953X7/9zeHz2L27s7OzZ2Z3fnNqVigUCoknzwHPAc8BzwHPAc8BzwHPgYzhQHbGPIl/EM8BzwHPAc8BzwHPAc8BzwHlgAd4fiB4DngOeA54DngOeA54DmQYBzzAy7AO9Y/jOeA54DngOeA54DngOeABnh8DngOeA54DngOeA54DngMZxgEP8DKsQ/3jeA54DngOeA54DngOeA54gOfHgOeA54DngOeA54DngOdAhnHAA7wM61D/OJ4DngOeA54DngOeA54DHuD5MeA54DngOeA54DngOeA5kGEc8AAvwzrUP47ngOeA54DngOeA54DngAd4fgx4DngOeA54DngOeA54DmQYBzzAy7AO9Y/jOeA54DngOeA54DngOeABnh8DngOeA54DngOeA54DngMZxgEP8DKsQ/3jeA54DngOeA54DngOeA54gOfHgOeA54DngOeA54DngOdAhnHAA7wM61D/OJ4DngOeA54DngOeA54DHuD5MeA54DngOeA54DngOeA5kGEc8AAvwzrUP47ngOeA54DngOeA54DngAd4fgx4DngOeA54DngOeA54DmQYBzzAy7AO9Y/jOeA54DngOeA54DngOeABnh8DngOeA54DngOeA54DngMZxgEP8DKsQ/3jeA54DngOeA54DngOeA54gOfHgOeA54DngOeA54DngOdAhnEgN8Oexz+O54DnQBpyIBQKSeQfjxF5rLq6WvjLysrSc1bGHpnykcQxytt17DeVqCM7O3w9bPWwreuP+9R3rqnt8OU9BzwHPAcay4GsULQvYmOv9uU8BzwHPAeicMCAGJ8X+3OPVVVVRQVpgCH7JLmAygVJ3I5zdsxuH/mb4xyrj9zzdl+3fOQxexbK2Dk7Frl1y1idlHHvafs8jz2TbTln+2w9eQ54DngONIUDHuA1hVu+rOdAK+cAAMWAWuTWBTiAE0AcwMRAigEWAyvucc65f5nIZpc/kfvw0njrbuEJv9lCLo9yc3MD3rp8zkTe+WfyHPAcaDoHPMBrOs/8FZ4DGcuBSNAGSKusrFRgwTnIBRsGLGzLOXc/YxmVwAezPjFQyG/6xH7b1u0X9nNycvTP+oOtlUlg8/2tPAc8B5LEAQ/wksR4f1vPgWRxwAAD4M3AgqsyNRAAQGAfYMC+CxSS1XZ/3+gcMJBnfcvW+pdz/KYv2bd+jAYAo9fuj3oOeA6kIwc8wEvHXvNt9hxogAM2qTPJ84fEh0me4wbg2Eab5AEAnjKPA5HgzwWAPC3nbTyY+teAfeZxwz+R50Dmc8ADvMzvY/+EGc4BF8TZpO0+sk3aADebuA3kueX8fuvlgIE/G0t1jSPGjzueWi/H/JN7DqQ+BzzAS/0+8i30HFAOIH1DEsfk60rkjD028bpbO+e3ngPN4QBjzsBe5LhjkcAfC4e8vDxdPDD2PHkOeA6kBgc8wEuNfvCt8BwI4wASFZtQ2fLHZAvZhOqBXBjL/I8EcsCV+Nmig2MG+hibJu1j68lzwHMg8RzwAC/xPPd39BwI44BJSZgo3ckSIGdqVZss+e3JcyBVOeAuShjLjG3+Isexl/Slag/6dmUSBzzAy6Te9M+SFhywSbC8vFwnP5N8RE6CHsylRXf6RjbAARvv7uLFJH2m2mUBwzFPngOeA7HjgAd4seOlr8lzoBYHoknnOMZkhhQjPz8/cHyodbE/4DmQgRyo651gQcM7YaDPL3AysPP9IyWUAx7gJZTd/maZzgEmL1O1VlRUqO0cExV/NnExiXlpRaaPBP98TeEAUmzeG94Zk/TxniDZs/fGA76mcNSX9RwQ8QDPjwLPgRZwIBLQmbrVlUSw78lzwHOg8RzgPUK1a4Av8r0C9HnA13h++pKtkwMe4LXOfvdP3QIOREoaqAoQZ+pWD+hawFx/qedAFA7YQioS8JmED8DnpeJRGOcPtWoOeIDXqrvfP3xjOID0oKysLFAdcY1J6JhYPKBrDBd9mcZy4LfffhMccNZbbz1dNDT2utZUDsAH2DPAx28AHossU+m2Jn74Z/UciMYBH3MhGlf8sVbPAaR0xcXFsnLlSlm1apVOuAC5Dh06SJcuXaRjx47Spk0bD+5a/UiJPQOuuOIKGTp0qNxzzz1B5VdffbWMGDFCZs6cGRxrzTsG5tq3by+dO3eWTp06SUFBgap1i4qK9L1ds2aNLsxYoHnyHGiNHPARKFtjr/tnrsUBJgGkJvzZhID6p23btt7LtRa30u/A8uXL5YcffpCffvpJ+3PDDTeUrbbaSnr06FHrYZAKARKQCvEHkG/Xrl2tcqWlpTpeABexpIEDB8rq1avl/vvv1+0vv/wizz77rC4mAH+eanMAezz6yYgFGu8ykveSkhIv3TPG+G2r4oBX0baq7vYP63IAI24mASZ0QB1SAUAdkgC2nmLPAUARElEIaWg04MQ5Jub//ve/UlhYKEhiuI5j7HM9AIx+2mabbeTwww+X9ddfP2pjKX/vvffK448/LrNmzVLAZgVRgf7lL3+Ryy67TKWydvyzzz6Tk08+WccF97zuuuvkr3/9q54GOPznP/+Rjz76SKZNm6bggfJIdK+88ko1/Eeq9Kc//Un22GMPq1K3tHvGjBnBc3fr1k0oG0ncc88995Qvv/wy7NTf//53QZLnqWkc4N121blcjRrX1LlNq82X9hxIHw74WSx9+sq3NAYcYIJmAmWLdAa1K0CBD773ymsZg1FpM5kC3FwCSL/22msK2H788Uf59ddf9fQ666wj22+/vZx66qm1wNCiRYvkpJNO0r5y64rcHzlypNx3333y0EMPyd577x12mjqOO+44BWNhJ9b+wNbt1ltvlW+++UZefPHFAOQh8Zk9e3ZwCePF6Nprr5U77rjDfup2xYoVCiAAfkY9e/as9UwXXXSRPPPMM7p4YAFx1113yemnn648++c//ynTp0+XddddV4YNGyavvPKKPPbYY/Ldd9+pZOrYY4+V4cOHKz8Yr54azwHea3hmfAPssbBjvEZ+A7yjRuP56kumAQdCnjwHMpwD5eXloTVr1oRWrFgRWr58eWjVqlWhsrKyUHV1dYY/eWwfD54tW7asFt/eeOON0CmnnBLaeOONQ4cffniosrIyuPG8efNCe+21F0l06/zLzc0NnX322aHS0tLgugULFoS6dOlS5zWR9fXu3VvbZhXQ5wcccECt69dbb70Qf5HXX3TRRXZp6H//+18oKysrKHP33XfruU8//TSUk5MTHG/btm2of//+oZkzZ4Z+/PHHUEFBQXBu5MiRQX3svPjii2F1cv8XXnhByzA2N9xww+Dak046KexafnzzzTdaZvPNNw8dcsghoeeff75WGX+g6RyoqKgIFRcXh30bGIf+29B0XvorUo8DXoKXBiDcN7HpHGCVjuQF6RGrdCR0qAPZegrnANJMJG+orKIR0rfnnntODfyRVr377ruy0UYbadF///vfcu655waXUQe8RzK6dOlSVZ8iIauPTO2JOvWpp55SSSr1uDZV2KXts88+2kYkhNzjf//7n0yZMkWrRhr3xhtvqNSPA6h333zzzeC2m2yyiTotIB3jfti0XXLJJVoPhR588EFV1fbq1UuPMWaMjC9I+xhPEJJH1L59+vRRI3/UtHYOKRCOOEZILLmXWycSPFS0EOMUiZLRBhtsYLu6RU194oknBlLFiRMnqpQvrFAjfuAwhHQSQqUcTT3ciGoyqgj9wB+2tvSfa7dnkj/630v2MqrbW83DeIDXaro68x+UiZvJkskf4sPNJMbWUzgHsB9DDTh58mT5+eefFfRsvvnmcuCBB8oRRxwRNqGNHTtWXnrppaACjP4BeHPnzpXbb79djzMBAqB79+4dlLvxxhtV/WkHcGjA5m3LLbdUr0cAmKvWRH156KGH6v0B4ky6RtzvX//6l/3ULTZuBxxwgIJTAOrixYv1OP3/6KOPBmVRzQHGdtppp+DY+eefrypR1KCbbrqp7LXXXtomCtj4scIASmznPvjgAzuktnB4uhrhxMH4g2i7C/AuvPBCmTdvnhXVLWPSyjBmDXhx0lVxAwoB0DiHuGTqRvdYXftvv/228g4nE2wX4RV9Adg96qij5KCDDqrr0lZ1nEUJY84Fe9h+0jeuKYcHe61qWKT3w6aeUNG3yHOg8RxAxVJUVKSqV9SvqLs45ik6B1CzXn311aHOnTsHKsFIdSWqzSVLlgQVPPHEE2Fl//Of/+i5O+64Izi+3XbbhX766SftC05OmTIl1KFDh+D8uuuuq2rGoNK1O3feeWdQhnbsvvvuquJFbYY60tq24447hl1KP19//fVhas+PPvpIyyxevDjUo0eP4FraFo1QxU2dOjVMNUy5UaNGBdeiqn300UdDZ555ZnBs6NChqtZz63z88ceD8+3atQv98MMPeto9bs/CFt7AL2jatGlhvHrkkUeCqh944IGgXvf6xx57LChT105JSUloxIgRUa936zrooIOCtrh1MVYWLVoUQt3dmgmTA1eNu3LlSjXxaM088c+eHhzwoo30xuetsvVIIEytxT4SEyR1rVH9impywYIFguoU9SLqvbo8UxksZ511ljz55JP1jhskazg+vPzyy2qYjvQMiZNJqFC9Qq4KdP/99xfUoEaocVG5Gp1xxhmy3Xbb2c9gi+PBCy+8IN9++60eGzdunEq7eA7imxmh5kT6R78jLSMeHE4JEKo0vF532WUX/c15JC9GQ4YMsd2wLVIwpHeR5ErwqPu2225TD1zKMcaQyLnSRY6bZzD78AoJGY4al19+eVj1SH/MZMDqWLJkiT4XBbkf3r3Q119/LdHColCGvq6PuMcFF1wgDz/8cH3F9ByqbRxSXn31VVU52wVIPXEq6d+/vyDdpU8GDBigMfr69u2rEsjW8M5FSvaQ6OGgwR/PzzjyWgIbNX6bShzwAC+VesO3pU4OMGGZfQygzj66fGBbm8oE8IKtGjZogADABbwBMGCrhkoPD9RIG6snnngiDNwRv40QI0zgkyZNUkAHnyHqRi17wgknCJM5dRObDQJAYReGLZgRNmkuLVy4MPgJIPnDH/4Q/HZ36EdCghjAY/L86quvhDh1Xbt2DYrOnz9faH80YgwAPGySxZbK7OEob0Aq2rXRjhmQ5Rz1uMGFCX9y2mmn1brMBbPYDvLMhFYxMMwFtJFQLRBtNRtDALqBSuy9AFLw+uyzz1aVauTNABQGAiPP2W9AcyS4w44PVTT8QkUPgDPVMcD6hhtuCFNtoxamn/mz/qF+7s/YITSNAb+NN95YDjvssCbz2tqbLlvGq6nQ6TPeO/qebxB9B2/oe0+eAynBgfQQNPpWtlYOoB7C67WwsDCEagS1U2v2cJswYULoD3/4Q4Nqt5122km9O23coMZGtWiquY4dO6q3qJ1n+89//lPP9+3bN3TBBReEJk+erKeXLl0aQsVq1/75z38O/e1vfwt+45VK/7h08cUXB+fxLh07dqx7Omw/Ug15++236/kTTjghqMPuXd/WPGFnzJgRpvI85phjwu7n/oimzv/3v/8d3Dc7OzuUn58f/O7atWvo3nvvdavQ/WuvvTYog0fsTTfdFPymzfvvv3/okksuCY65Xr/UZ89F/QsXLgxTCXOO4+bBy/6cOXNqtcEO8EzDhw8P6uT66667zk4HW/rX9d5FtWxq46qqqtCBBx4YVoe1sa4tnsQu8Z6uXr3aPZSx+6iz+T65XvoZ+7D+wdKGA16ClxIw2zfC5YCpYFHHQayMUTuyes5UQmqEdOfTTz8VpCn9+vXTALvu86KmRAqDtM0lJEFIEFxDfaRgxE577733VNWJtylSGyMkfDgouIRKj/vuuuuuYSpAeI/ECDUehNE+6luIPkFlaR6helAkTKqKlMMcIOy8u43MBGESEJOUUBaHBNS8SPVMxbls2TKVSKKmhghofPDBB2vwY6RURjiSIG1xj3EOCSQqa+LLod5Fysh9XOkfkjYCDOMAgpMC0kv4hDQOhxQjG6v8RnVHXDsjVM2kHXMlkEh6rD3UaUTZUaNGySOPPGKHBBUz7bNjvA+R0tmgsIhK5XCMMUJ1ThDmSKJenE3w8IVoN31LeaRS8M2IcbH11lur1zJSSUwCXEJKSgw/l5AuozrfdtttVa1L5hAcbIgRyDNkEvE8/Nm3y1Xh8n5m8rcrk/ox057FA7xM69E0fh6AAOpHU8ECLDJtIojWPe+//77aOgHCTNWHipKJ1+zpADVkVHDBHbZxgKvddttNwQI2cYARAwwAxbvvvltuuukmDZhrakDagGotkgAzf/7znyMPqyoR1S8ABzJVLfsAy48//ljVrK6NHZO4EW131Zx23LaoAF0ylaoLYrjPVVddFaa25Rq8di3LBOMGT9fdd99dQYV5veIBS9vd9nEtXsRjxozRP34T8gW1qKuiZUwCbAjKfMoppwTNvOWWW2TfffcNQBoTuhE2dabq5hiBkQcNGiQcN+LZbNK3PuccQPHmm28Ormf84z1M5gyrk2sBiHXR+PHjw1S7AHkbR5HXwBP63Z55zpw5WoSQKm6/oJommDReuBzH8xoAiOqcbaRKnUrgLbznzwgADTjecccdFUii2h88eLCGbaEd6U4sThi//MFTvmeYUHAcoFdfv6X7s/v2px4H0v+NSj2e+hY1gQO24jUJCBMaH0KT4jShqpQvitQDuyakGAZiaDT2TYAxl7DLmjp1qgIVjjOREo/OCDutt956S4GDHcNhgMmSMCfmZMCkfM0116h0xsqxBTA1liiLHZ4RfQNgAJgwieFQAfBEWmgODaQQcwlDfiRf0QiAaETdm222mf50J0OeB2Dh2uVRyECPez37hP8wgMe1AGEkYPAHAjA98MADdpkuJP74xz/qbwM7/KA9AGMyYiCF+/7777UMErLRo0crrznggl63TdilnXnmmXqNWwZJnQEaA+QUQhrpXn/99dcL7cLm0ggHjvoWPpEhVVznF6vDtkhJXYBnzw4oc0Gr1QG45A/7OySf9ZErMbZyvANk5+APAuRSF842SBMzieAr/KU/+b4xDpGyI7n1Ur1M6unUfRZvDZq6fZPRLWPSZMJjdcukwqTB6h7gkCngDvAK8EECg6oKFRXqT7wVXYomXUFyRPBcI8CTqxZD/YpUKJLwZnVVh0iNADqR6jMXVETWEe139+7dg8NMUMSvQ1JmhPp4xIgRanTOsR122CGsfR9++KH84x//sOLB9vnnn5d33nkn+I0qGJUexCRohNqUdGLEtwNoIRUDFCChdMnAIc4htMGIvK6oYJG6kdKMeHuuhOqYY44JwJ+BHK4F3PLHM3M/l1AJ08eQ60VrZQiCTBmup/1IxYwAqtTJ5G+qb8654A7JG6pVjpkamjLUy7V1kbXJzruqbjtmW+7NWDMy4Ij62uUDYBbJIh7YSAhd3tm17hYw4y5aCKxM35rU0srCF3M8sWOZtqX/GcuAegN8jBf+XN5n2nP750k+B7wEL/l90GpaYCtZVrF89JDQAOwyBdDxfEjaPvnkE1VDATCQWiEtcolJG6mMScXgRTT64osvVPLEeQCUSyYpc4/ZPiDGbOSY7CdMmCAAP1dSEynlsWuxlUPlCSBELbnffvupahNQYYQ0gokamzKe0VSPSOLIC3vppZeql+V5552n7bfrCPnBpI89GbwCRCCVdCc5eGM2eS4woQySyPoINSJewRCgGYkdYNc8RZlQAcqRBPDGg9TItcGD9yZpAxSiqjZ1M/1D3+KZGgmYGdOAO2zXIBY0bhkWMxC8jOxbjqPyRPoKn3lfXK9kQqTUNWa41tqrN4iQLtox2yKRdAEh0jSIcewStqH8QYBAAD9qViSlSDcjCTs9F7gdffTRGm4GqR7SOzy0P//8c72M9howj6yH34xlACbqZBYVmCZEWxRFuzbVjvGsBvIAwai86V/TXNTXr6n2LL49acCBtHEH8Q1NWw4QKJTAtOQxzbQgoXiYfvXVVxowd7/99gvyp55++unaX5dddllUT8Rzzjkn6M/77rsvKOPmQO3Vq1eQX/XGG28MyiDoefLJJ4PrI3e+++67sLyo559/vnr3de/ePaijT58+mn8z8lrysLpekgRFhj755JMQOWPt3N///nc9/tRTTwXHOId3rgX5xeP5T3/6U9h5uz7a9i9/+UuYh/RDDz3U6Gt32GGH0MSJEyMfR/vlsMMOC+ENG3lPvHuPPPJIDcrsXnjNNdeElf3www+D0673MPXtsssuOqbdoMwcJzCyS3iTkqvX2mD9T35k8tnacbZ47b7zzjvB5Xhm4tlsZWhfffT2228HZbmmLi9iPGVdj2y8dMeNG6dVH3zwwWF12L2jbS+88MJazSE/scvze+65J6zMEUccEdS/zjrrhAhOHY3wiOa83bd9+/ahf/3rX9GKpu0xixTA95HvpJvLOW0fyjc8JTjgJXhpAMLTtYlIJ5C8oOphhYpkJlJFk67PhiSINFdIcZAMEXMMuyxTo6IS5NmJ8XbXXXeFSUl4ZmKQEbgXqYQrwcS+CkkPPEOaRh5XcrC6KcC43lXrRfIQ6QoqIfgP0SZUZEjOyNEKITVCzRoZSHfkyJF63v4z2yskUdRpDgEW3w2vXmKuYQ8IoXa/+OKLNY4e5clhi/1bfcGVkeTCizvvvDNMMoUUEQkv6kgkHyblYIt0EQkoz4oUEUkS94sk7BJRidNP/KFaRGKFEwh8xYEikkiBRhnuyx8SI6PTTz9d8N5F+kIf0S4kMEhNuT9qWKSdlsLNrqOs8Y5jZl+ItNCVoHEOZxrqM6J+1x7OlWxaGXeLKhobTXOYwJkEaSvBq11CvY2nqxFSNKSZSJVcZx6klkjgqA97UbY8vxEqc3iGB7MRalx7Lnjo2mQyvvHyNiKGnkk07Rhbxi9OLyYh5hhtc9XVbvl03bdxxliAr3xP+E4ynhjrnjwHms2BlICZvhEZxQFSQCGZYEVKip9MjFtHXDGTKrC99dZbw6RVxBSbOXOm8qFnz55hZe26fffdV/ud1F92bIsttgiL4UY6LmjMmDFBHDTKIpWqi4g558ZuO/vss7UokiiLpUYdeXl5oSuuuCL06aefhj744ANNa+VKEJEsWcoytu5zIOFBAgQR/8xNS0bdd999d1jz3nrrrdCJJ54Y2nLLLUPEgONvzz331LRpSECjEeMICc7cuXM1ZRbjCUkYMf3s3tGuS9YxJDG0LVpsPc699957oWeffTZ0//33h7788kttJs+EtO+Pf/yjSvIOP/zwWtdPnz49GB/wlusbIje2Htfwd/zxx4eQpCEZRVpqx22LNBaC324qu9NOOy24Hc9H/Dz60q5jS2xE6xPe96OPPjo4z7ixcURF3377bdj4JGZiNIqMJWj3I5VeJn5TjAc8G99NJLd8R3kPPHkONIcD2MJ48hxoMQda20cJEOWqoE455RSdPG0SAmAZcDnkkEOCyY6J070OVdbTTz8dnAcAoW60epj4mTgJ9rzBBhsExwGQqGKjUTTwaeXOO++8oA67h9seO8b2+eeft8sUuAwYMCC4lrYwCRmRlxbABli58sorFTDaOXfLZGUTl3u8te/Tx4DXaOo5jt9yyy0afPrUU08NVOD18Qw+uyDL7ddo+8cdd1yQc5acvqaOB/A/+OCDtW5FjloXBKJ+tvGAGYY7VhnDLuiNDGz98MMP16r/3XffDQOBbps322yz4F61Llx7ABU3iyMWNwTABvBOmjSpruIpe9zel0xeLKcs8zOgYR7gZUAnJvMRbGLiAwQIQVKRTsQHlCwM2NJFm1zrehYkGUOGDAkAz7Bhw9SOaKONNgqOvfrqq3o54McmKKQZ7nXbbrttyD2PTRQTkpXv1KlTaN68eVrPX//61+A457nW7N2snS+++KJmPbDrAYJTpkyx0zoxRkpfrKxtAae33XZbcA07AHgyXZxxxhk6cT7yyCNp19dhD9QKfmADiXQMW0Pr28gt4P6ss85S2y9jCVI+K8d57AUBffPnz1egxnvy0ksvhdq0aROU23333QMQh8Sxbdu2wblIG70RI0YE56jj+++/t1vr9rfffgu57xHvwG677RZcEy1zilUwbdq0kLugsudgy7sA6J06daoVT5st31WAM98qvj2ZLMFMm05Jg4Z6gJcGnZSKTeQjj2TB1GZNAUep8Dzvv/++SkRQiZKGiz8kDYAYVFSNIVe12qVLFwU8GIAjhUOKxQcZwnDdVKaoSFGV4Yxgk8/WW28dnAe0AQxdVeqoUaO0nlmzZoUZnHM9UpSTTz5ZVZ2kw4qUxpEeKxohnaM87WaSRcWKShbV3RdffBHtEn8sTTkwfvx4BeU4AfXr1y+Egw1jFKDPexBJADIbm7ZFkkeKNBYy/JmEz87jBGTEIsNV9T/++ON2StWNO+64Y1A/ziP2nlAI4ILji9XL9oYbbghbBDHmMX+IJNKsuVJmtw53H6cNTB7SkZCE2ncXhwxTi6fjs/g2x58DHuDFn8cZdQc+MEjqAHbp+IFhEmjIQxCg8/rrrzfYb0xMAEQmKaQgpqJCcuISH2RXIoGajT+bdABzBsxQP5FnFA9aO4/Ewwg7KRf8WZloWwBcZFusHtsuWLBAbaqYMN2J1s77bWZxgD5GRY7kOhoBGFwP12jjKvIYoJFFEQsQJGiuapiFAxI9I/LsAhStDteWkzLYF9o5tjvvvLNKBpEY23HAJRJFl5BquR7BlEWKCKg96KCDAu92q4P3kW8YhHQMNfRnn30WIqdsOlC6L7DTgceZ0EYP8DKhFxPwDAA7Jgc+iumqIsBmDUmdfeTr26LOwQ6oIcIWCfVuQ+QatQ8aNCj0zTff1Jp0aA/nAIoY21v7hg4dGgbUUI8NHjw4OG/lbMszIivnhcMAACAASURBVFExwNlQ2/x5zwHjABI0VJiPPvpoCFvOE044QaV9hNjBKcfGmG232mqrEPaoOAMgGSSMibsAGThwYNg4RGLonkc6Z4Sk23XWQdJmEkbAly2CuPdjjz1ml+k2EhgCOl0pHc46rpqXOsz2D6cPflP/Nttso8+N/Ww6mJsAyFloo7plIeklemHDotX/8GFSmu1/3DouJLwDYRrY4rZPuI10DMZJiAoyLbjhRQglQfgH0leRW5NQHhZ0lrAUhPcgnyYR6OsiN+dqXWU4PmzYMA2Nwr4FgKX+G2+8Mewy+EwIjZ122inIeEHaKALEkuIMOvLIIzUsBSFIyLFKm7mG0CFkgSBTA/k+PXkONJUDvNuEluHPiHAlhNqZO3eukC+Z8UY4D4IxH3LIIRqqhlR09u7YdWwJmu2m5SPsjwWS5l4WsJvQIIREcUPJEHKHY4xpQuYQksaCYruhUmgfGU6MCDFC9hjCxRgR6ub+++/XunjHIAI3n3HGGfL666/rb8K6WBq12267TUPGECCcP8K8EM4k1YgQS4QSgsd8pwnTQzsJBO2GX0q1dvv2JIgDrR7iegZE5YCrikUSlO5GvZFBczEKj7S1I/wDEgeTTrDF+y4WhAQBqaDVjWMFK27X25Bz/EZ9ht2UlWWL56Enz4FU5QDe4DgPmZQPKR1hgCJVnieddFIwrrFDRa0L4e3qjveG9t3QKkjbXJvAXXfdNSqbkDIiIUd1S/lzzz1XyxHcG891a3vkvSm7/fbbq1QcaWVd6u2oN03wQZPomW20l+gluANS7HZeRZtiHZLs5mDbYarYdAB2P//8s8Zcw3EBe566QnQce+yxwQSCkbZrF+TyHNs7V4WETVxDdmzu9XXtM9ExSdjksc8++2hR11GDc0x6FvuKDBSENcFova5I/3Xdzx/3HEg0B/heYHqAnShx/iKBELZ/xD+0d2CTTTbRJr7wwgthThk9evQIAdLcMCx2jW0xYbBF5+233x7UyflID3DjA+XxBMYOF6D266+/2im18+MYpg2AQLtP5BYQSDigWHwTgpvHYQdgh600qltUuMarONzKV5nCHPAAL4U7J5FN44Ng3lmpbmPHx3X06NEhQJtrs2MfY1bcFrQVHvKBc0OTbLrpprUkC8ZrAK4bhw7vVyatWJAb/oTJC4Nz7jd8+HCd4JAeAui87VwsuO3rSDUOAPBweCDMCfZuFtPP9SjnHcb+j+/R7NmzQ3iQs9AB8LmhV3BuMpDlhl0BgBG4uyXkvv/Uh12hfVvY4uVL+77++uvQnXfeGWKRmaqUTt/1VOVhOrfLA7x07r0YtN0+AOmw0sNDj4wRhHhwP7jR9gFQTBBQpOQAB4VI6YLLyshAwZFZGdyyTdl/7bXXwtptnrqEJSHXKytuT54Dmc4BnJI+//xzDTwMgMNj3MKq4MEbTdrEQsiNb8c1vNcQsRntG8B7jxd6cwnHDFdVe9RRRymQ45tAOCNCCrG4hMwbn1BDgNVUXpjBP4t+kMrtbG6/+euic8A7WSTI1jHVbhMKhdQoF2cCnCfIBZmKRrkYRGNcTT7Xm2++WfM0RvKSXJa77rqrOhyQKxPC2Pjjjz+WU045RY2QKbNgwQI9h4E2zhbrr79+ZFX6e9CgQWHHqSsWtOOOO2qO0c0331zbS5uhnXfeORbV+zo8B9KCA+QPJi8yhJMFTgw4C+HQdNJJJ0V14sJxolevXsHz8d3C8YPvFjmujXDCwGEjkvje4bThlo0sw+/Ro0dLRUVFcOqggw4S3lv+rr76apk8ebI6X+CU9eGHH2o52vH5558HuXeDi1NoB/7hIMezwTscU3DMsJzIKdRU35QYciA7hnX5qtKEA3jA8VHCm61r165C8vJUA3efffaZerjyUYXwCnM/3HycDj30UE2ijmceXnSvvfZa2Ad88eLFei1eZW5SeZKd/+9//6uztyKTufNxjAUxQb311lty5513amJ2eO/Jc6A1cwBPWkDaH//4R7nyyiuld+/edbIDb1EjvG3nzZunP7fffns7rIvWRx55JPhtOzfddJN6oT/00ENorexw2JbvIu+nEV7p++yzj/3UhTAevXwPXnjhBSkqKgrOnX766bqQDA6ICN8ZPHTd75Z7Phn7fAuJCsD31Lxuzas4Ge3x94wzB6IL9vzRTOQAhv6oNTDiT8UYT7QJNaabkaFbt26aqguvMNdAe8MNN9TncPuJuHXmqUrcLjclEWoVU+OwJd5VpIef1YWjhlvWzclqZfzWc8BzILEcwNsVNam945YjFxtbHDbsnUXdi1cu8e2wj7v88ssDFTBlDj300KgmGjiGuN64xxxzTNQHRMWJ85Xdj1Rqv/zyS62y5rlP26644ooQnvSpRjwL31bUt6hxPWUWB7wNXmb1Z9Sn4cUF1AHu6rM9i3pxAg7ygeFj6KYwso8nWzxNIYyt3eOWwotcqyQWxxbGzgPwAIrUC2GQ7X6UKYdDA+FgXMJwmmutHhwfGhPI2K3D7yeeA9htVVZVhyqqqkPlldWhsorqUOnav5LyqhB/xVH+7JyV5Tqupx7qi2YPlvin83c0DrAoY+FGSkA3pR7gz7Wd4/0lB6+bNcPeaYBbtAVu5MLOvi92b9u+9dZbwfeBOnH2iiRsm0l9aPdkSziXVCTGuAVLxsHOU+ZwIItHibOQ0FefJA7QtagRsLvAzs4NOJqkJoXddvbs2fLss8/KU089JdOnTw87xw/sXv7yl7/IEUccocFUx40bp/ZqplJANYNK54MPPghTl0RWdO6558qDDz4oo0aNkhNOOCHs9PDhw1Vdmp+fLz/++KO8+OKLsmzZsqDM3XffLRdddFHw2+/EhgPVoZBUVolUVoekrLJaSiuqpYLfVSGpqg5JeRXnQ3q+OiSyqqRKVpVWCV+rEP+qRaql5vpqdkSEcvY5s5lVT/Aja+1UW1P09//tONu1xXQ3SyRbsiQrS4K/3Kwsyc5e+5sKs0S6tM2Rjm1yJDtLJDc7S3JzsiQvJytsv01etrTJzZIcPS6STaWeYs6BkSNHamBlzE/qIuz9CBAeaYuHenaHHXaQiRMn6qUEMGc/WiDz448/Xr9bFETlibmHq8rlOLbABCs3ez5U0Njsxcrco67na8lxTHawz+P7igrX2+e1hJupca0HeKnRDzFvBR8s/nBQwHYlVbJPEC1+/Pjx8vTTT6sdy5IlS2o9Ow4Rd9xxhxxwwAFh0eO5FkBGBPq6CKCGMXFhYWFYkTfffFONud2Pc1iBKD+OOeYYzT6RasA4SlNT4lBFVUjKK6tlTVm1lFXW7Nt2WVGVrCypVBBGOcBdVQ1ak9Vl1VJUXqXAB+xTURmqAVVSA4Y4BngD+AGkAEgGvKgfuKS/14Iu/Q1H1uKoxsApW+Xacld/G5hcezI/J7sGXIZoT0jblJOdpW0ycElR6sjPzdLz1dUh6VCQI+0LsrWNlM/LqQGDAMF1O+Vp2YLcbCnIzZL8tdsObXIkfy1YTInOTZNGkInigQceEDJrLF26NGh137595dhjj5Ubbrihlq0chb744gvNDmOLx+OOO04XhEEFa3fmzJmjtnzmeIXt8l577SU4Y5DVo1+/flryggsukPvuuy+4HLtA7PRc4l7z589XUNWjR4+oYNItn6h9HFUAeswZ2COnMihNFE/S9T7eizZde66OdrNiRGpnLycAL5WIj9qll14qOFHURXh47bnnnmHgjrJ8TE888cRaAI/jeL4efvjh+odU729/+5v85z//CW7B6pnVO0bWEJLDugijb1IsXXPNNQJg9CQCKCurqJZVpdVSUlEtJeXVUloZkuVFFbKiuEolbeWVSNSqpbCoSrGVC4KQsiF5Q8oFGAL4ZK8FR4CeNrnm75UlOXmUdCgkkpMtKhlzjupu27zGwLfIq5ryO7J++23bGkCHZM8QJWdUSpcFQsxSaWTJmhpwa88NIK2qFpmxqEyq1oJXnpHrePbu7XMEvgD64FnX9rnStV2OFORlSzskgnnZ0qltjp4HKHqq4QApxR5//HHBwQqJPNJ4FnxI+wFRdRGA0MAdZQ488MCoRV955RX10LeTLDrfe+89/cPLH5DHwvTtt9+2Iur9e/DBBwe/AYcPP/ywvPzyyzJ16lR1dmMRSWo1rucbh8YlWcQ3jz9zwkCS5zq4JKtd/r5N54CX4DWdZyl5BR8agB1idj4OyfxANMQgVLKEL4EAY+yTx5LjRn//+981LIH9ti2rcnKyWsgTVC140ALe3I/QpEmTNH+kqUhQ87700kuBJBMvOFQ1X375pX7YAcJIDgGWrN7dXJx270zeArpQk64sqZLi8iopKgvpduGKCimtrJYa8BaSZUWVKklDSoXK0UVi1JG7VjplUjdTn/K7ITJQ14iiDVWV9PONfRaVGK594BrpZA1grFFPA/icR8mqUWEDAgGD3drnKvjLzxVpm5ctvbrkSbv8bGmXn6Pbzm1zFAiG1eFU53drOACQAQASAgUi7y3qWbxoXUKyhdoVDQTEwhIVLQvS+oh8uv/+97+1CKFgWDxaOKdo16EqxtN+t912i3Y6ocdsXgH8AkJTeV5JKGPS5GapJd5JE6alWjNRxSJSZ9WFC3wqqGOJC4VtCrZ1fAAJEYLKc++995Y///nPGj6Aj+rJJ58sffr0EeJKsTq2ZOOPPfaYnHfeefo8Lr9ZhR922GFqU8dxPs58aF1wxzHs7dwVOaDQ5cvRRx+tYVhQEcM/VqnE58p0dQQgDolbUXm1FJVVy+LVFQraXFUqdnFIoxCq6e5atWNgX5aTJQbcBJs0t4MCW7ia440BdnZ5ZD12PB23jX0Wlz+AvcpQDd+QbuabUNPMBwHVeTUqYepfjuS0qkadDY9mLC5b+7sGAHZvnyt5uTVSwO7t82SdjrmqKgb4YTeIdNCTyEcffRSAO/jBNyoS3HGcxeCECRMCliGpwz6XxSLx8xYuXBicsx2+J5iFQLNmzZKjjjpKF7N2PtoWW2MWrE888YSWj1YmUcf4tiIBBdwiQGDLtzbTv5OJ4m+87+MlePHmcBzrB8AAiEwdmwovHTYwqEf54LH6i6QzzzxTbrvtNunWrVvkKVVNPPPMM8HxaHYrnBw7dqwGSjUAh10eKljAJGoPHCUInGqEdA5HDAydWwuVVoRkeXGlrC7F9q1Kfl1eLsXlqFdDUlhUqSpSoIQBDJwTauzDalSE1nV2vrXwLZ2fU6WBKlmqAYmo1bFbtIVNDVgPSac22ATmCJI/pH19u+SpuhfQhxoY9W9ronfffVduv/12+frrr3Wxh/kG9nqRhMMXoMsIYMdiFQLc/fe//5Xnn38+zIQERzGAIUCJuJ18F42Qhp111llC4HMcQ7ATJji7EYtZYnxuuOGGdijq9v3339fvKbE+uU88CUECC2ikeThieEptDniAl9r9U2frWE1ZNPJUcQJgJUwketSt9dG9996raorIMqgvUEsYcCOo6FdffVXLDg7guPvuu2v0eOrgQwnIQ2pItHqX+OBhi3fGGWe4hzN2HxuvT6evkZ8Xl8qKkiq17zI1KmANmQ0OAMjoAHEewGXsUKj1YABA5n+2gD/IQCHjAFVu9w650iYvS9bpkCc9O+VJx4Jstf9D6pfJql4WOKhlsQ3G0x47XJfIfrPFFluIOYX1799fF5FIt1y65ZZb5LrrrgsO3X///TJixAi1yUMqZ8Q3GxMRbO6MMK/h23jJJZfYId1HXWsgPTixdgewBbDD+QOgZxlCIsvF8jftRLAAz3DCSDU771g+a7rXFV+4n+7cScH2IyInQjogh49QqoA7PnxI51xwx8rzyCOP1HRExkocIbCHi0YYGeORZoStyzvvvGM/gy2gDUNkI1SsRKB3wR0fnf3220/VxK0F3MEP5u2fl5SqlA7je9RwbAF1bFGzIslhYvfgzkZQ69jS3wboGAvuuLDxsXR1pcxbViHfzyuWdyatlJe/Wy6jxi6VUWML5dXvlss3s4tkxuJSKVyDLWbm8A0ABYADjEWCO54S+2ADd/xG1RoJ7vj+EKrFCC0F3zvInLvs3OWXXx4G7jiOBgb7POz8jACB7neN40j6ZsyYoUW4hjmBbyB2xxBOHL/88ovux+M/7okpEAtrsnQgbPCUmhzwAC81+6VWqwB0vOi8TNhA8HGJtzi+ViPqOYDqYubMmUEJPGWxJcGxAckcq9LLLrtM1afY3EUjPrLnnHNO2Kl//etfYb/tB+oONzelHcdAmjqQ5uHJ9qc//clOtZqteV56INdqurxFD2rAj/FidpbYAAIAGUs42KDix8bvo59Wy8vjl8tz3ywLQN+3c4pk5pIyte0055IWNSgFL0aFalI0vrs4YkUS3rRuPE88Z3EiQ33L98iIkC2EUYlGLExd5woAlBvuhfpZNAMCr732Ws2pve+++2pV/CbmJzH5UPuiQo4nAfAAw8xNCB3MoS2e9/R1N40D3smiafxKSmlUsQA7nCh4oexDk4zGEJx4ypQpagRs98cuww07gpoAtYIRnq7//Oc/7We9W6RuhDrAlg9C7QtAHDZsWNh1GEGj3kD9yooSlS1OHBg+RwN+YRf7H54DngP1csDcLypR46tav0YWgAQQ8FdeGZKFKyu0DoAfMQ07FeRIl3Y5qtrt3TlP99fpmJcRzhzYFbNYRELH9xhpXyS59sOAQHOuwGMWAGRECJb68lBHSuxc4ETgdaR1/BFpABu/q666Sp1EAJHmrbveeuvJ+uuvb7eM25bnRNhAe2i3D6kSN1Y3q2IP8JrFtsRchI0DLw02D7xEuOQniwBxeLbeddddGluKGFNm/MvHCy9YI7zQmkuAWCRwplbl48ZHKxLgUT+rVQx9Ufm6ao3m3ttf5zngORDOAQN6dtSkffxGwgcB+vKzszS49YIVFQr8vptTE+dwnQ656tSxQfd8te/Drq+96x5sFaf41iRrSNf4LkcusgmxgrOGEQDQJHFI3bjGaOjQobZba4u6FacMI1vU85uFtQsiqR/pHWUwZUGLgi0eGhIiDSQC4Fk7kebRDmzziD3Iot7b5hl3krf1AC95vK/3zrzoSO0AdZFpdeq9MA4nUbP+4x//CIvddPXVV+vHhhUcInq2RpFZJOy4bXGiABSieiDyO4a6LqGCwNPW7EgIn4KKl1AnLqGGAHB68hzwHEgeBwz0sUXFC5TBIxunjKVrKmXJmkqZsaRMJYE9OuYKwal7d86Xft3ypUeHXMGBI50oEtzRdtSzODwYIb0D8EBNSfkFuMPZwwgwSPgmiG+d2bvRhiuvvDK4BwtdwkrRBjxx6wvqbHXHesscwFyFNA/VMqDPe9rGmstNq+/3Wblp1/nSceSA2doBfCLBTxxvW6tqUoLh+UUoADcwJ9JEVolIFiGzCbQK+NihxohGgDbClfDhwkuWIMWRhBr6tNNOCw4jPSTMiSfPAc+B1OeASf2w6QPokYlDHTpysmTZmkqZW1ghY2aukRe/XSZPjynU7bhZRTJraZlmSEn9J6zdQqIHIF3DRATNhutIhvbB1b7g7RqNWPjedNNNwXeVMpihIAlDY4LDhREB2c32zo5hJoN5C21gy7fVdQyxcvHemm0eQgpsF22eiPd9ff21OeDDpNTmSdKOoI5khYZNGcAu2koxEY3DGwubOT5Y7stJe4gPhbPEVlttFTQFCR5St9dee02P0X7i0eEIEUnUjeTNCDXrgw8+aD+DLTka8aplJYq6lsDEyViVBg1Kkx3CXzw3rlAWr6pUW6k0abZvZivkABI/PHGDYM2hkGCz16lttvTvUaB5esnVa6rgdGERKko3zidAh+gA5mjB9xEbZRwtTPMBuLv44ouFsCpG2BITSYAtUQNMPcv1qIMBeRAxP2+88UYNHm/X2pZvcrTvsJ2P9xaJIn9I8gB+nhLLAa+iTSy/67wbwA7RNtIxE+3XWThOJ+bNm6dgC5d+Vl4u8YFCJWAfFc4hWePF5SOFx5gBPEAhBsA4TES+1IBBjvGsUF1hXvA0IyYVzhTwxJPngOdAZnFAHTayfo/LmC1ZGt5naZHIz4vLNC8v2Tf6dq1R567biXy8qT9lueCOHuN7fv3116uTBkCO7yNg7tVXX9Wct9jnEag9UktBLmzAHQ5nBG83QqvCdxhNz3333adgkdAokYSmxI29F3k+Eb/5viO9pK0IMJIpuEjE86baPbwEL8k9wsvO4AckMfhtRZeMZhGSBDsOI9pCOjFiMyG5M4ki4A/v1SeffFL/kLRxDLUA6XiMSOOD15dLeKPxsTPCcYMI8elCeA+S3os8oOT9TDXyErzY9IjZxCNlaoiwOWtEsYaq8ecjOIANHyn0IP7HOaNnx1wZuE6BrNc5T3p1zlMVcMRlKfsTMHbhhReGOVzU1Vji5wHqkNYRHcBCnmAO88knn6gjA3bQlhc3Wj1vvPGGAsho55JxDAcMpJnJdhhMxrMn654e4CWL8yJqp8agZ5WTDGPUSG8wnB7wRrUgmqw8UbUedNBByiXAKDleUS9YUE0ySJCiB3DKOaLAu4RtCkFBWbmSm5ZUPmYojJcXtn3R8j66dSR7H1D364pymbusXKb/ViqrSqvk+D/0kPU6pZ40wQO830eLAS/LwKDqwOqQpmkj1AfHOcZ7QMxeA3XUQPw3QFsZuV5J/6WZHmquKa+qSevGMdSHgEDszXxmkN95H8s9+hFew1/Gd1YWfZIlPTvVSPcG9CiQ3l3y0iLFGlI77OywqauLyM/9wAMP6DeVtIy77rqrSr9YYPO9xcaPhXF9RNgopILJFBhEax8AjzkPLU4y5rxobcrkYx7gJaF3mVCQ2gGYWM0kw52cHIeoXLEDQb1q9PTTTwsfGCPE/AQM/uKLL+TWW2/V1aOdY9uzZ09dRaJS5blOP/10efzxx90iUfdZmRJTKlrOx6gXJPhgaUW1hnsA1P30W6msLq0WjuEBSLaIU3bqodKEBDerwdu1VoAHyAKIAcYBBKb+Iz4bhv6kcCP/asc22QoW8nKyJTfnd+BWc30NWANM4N1JHUtWV2qMN/arQ+R2rQEZldU1eV4L11T9DvAAiiGRPO6Hai6nBhByzFNsOUB/YbtnuXbprz5d82TD7gVCDL5OKeyZi7YDhwiy7wD0DPAAynBoc23mcNYAFEKANeaLSHXspptuqpEMLMgyQJCwKQQ8TkXCTAcvWwiv21QDoanIs+a2yQO85nKumdcB6hjcABxeVlN7NrO6Jl/GCgq1KWANkLnxxhtr3CVzYOA8HxqCC0O0DxUsK0leTCOke0jnCF/CB8YIu7yzzz47LGWPnbMtdiWEXYmU9tn5ZG3XlFXJlAWlMm95uSxcUaHqoZKKapXmZGf9PvkzuZ80zAO8ZPSTArfsGjCH+o7fTPKANcZq9/a50jY/S9rm5UifLnnSviBb2uZnS5vc7Jr9vGzJW1u2Je0HSPO3prRKSitD6v25pqxa5i8v03HDYmBFSbWUlFcp6ONeAMfc7OwgH2xL7u+v/Z0DAPuKtSgaIN+hIEd6dcmTTXq2kb7d8jXg8u+lU2sPsIcTAhKtyODHLKr32GOPIDd3ZMv5Bp9//vkalYBFuQVTxruWRXlj5xbyfWNeE2kvHXm/WP9Gk0O0Ba+yjTVnf6/PA7zfeRH3PctIkUyPIj4mOD/gwGBEDlk3VyJu/ERtB4xGI1S2V1xxhey8887RTusxPL6w6fvpp5/0AwagBdjh9o/n7IABA+q8NpEnXFD364oKnbABcznZTMg1oM5tD5O0B3guR+K/j7QGIAffVTzHLbNECKILgFu3Y5707ponHQty1Ai/II8pP7kE6ESVv7K4SpYXV8mcwjIpLq+WpUVVOsYQ6iHp03hx2eHq4eS2PH3vbuAfkAf4hhgfxNzbeL0CWb9bQVrF3MMOzxzXInsFJws8Z8kaxEIZ8xgIbRDfbxbpjSE0OQRM3mGHHeSWW25RdXBjrotVGQQKCBqSZaYUq+dI1Xo8wEtQzyCGx4soGSpZJG+uGBz7OT4MJurno/D6669r/CRjB2FPCDBsRBniOSGxA6RFEtd//fXXgucXzwhhd7do0SK9D8E+UefaucjrE/mbiXbSryUqqYsEdUy49ZEHePVxJ3bnTCrDZA3AQ73apW2OrNcpT/p0rZHKoJZLtxAaK4qrZFlRpdpzLlpVoQ47qP95xpysLA0UHDsutu6a4ClrgspKbCxDugDAVm/TXm2kf/cCleymKofefPPNqA4S2N+Rmow4oSya0bQA0PjWQiy+R48e3ajHitTWIBEkixD1k9M7UWQqW1NBN1bymKj2pfN9cm5kGeApbhxg8CKGZ/Bib8BLmUgiMjoqU1Ln2EsL0EIcb6l1aCPeWCTQtrAlm2yyiTz11FPBh6Nz587qJBGZEmzcuHHqZcsw4l44WwAeeUntmXGiIHRAUyK6x5pH2GZhT/fj/BL5cOpqBXhIVrCrys/NrpGkMCM0QDZpbNmvnUoHGiie8NNMaIDXojJAQ8PPk/AG1nNDwDOCl4rqajWoX6dDjvTumi879G8vOw3sIDv27yADexYIoTM6tslJKw9Ke+w2ednStX2ubNijQIb2aSuDe7XVmG+avisrJOWVIpgFYA2BI0h69aA9Zeps4R+LNhYC2OwtXl0pMxaVycwlZbJ0dYW+Ix1ScCwRoHju3LlBNh9CjZx11lmajgy1rS3YiXqAlgSizCOPPNLoFGWkgHz44YeDzkJjgykOAJFg85GZg4KCMd7hO8V8BODExAegac8X41u1uuq8BC+OXc6ANS9ZA05xvF1Y1dg3EIvunnvuURUp8ZB4cQ1g0jbUsB999FFwHR8LvLeMRowYERaEGBf///u//9PTM2fO1NQ5hEpB7WtEkmu8cAF6qUC/LClTSZ3rKIGHZEOSurra7iV4dXGmecfBoBXqGBFSlXj3DjnSr1uBDEwjz8jmPXn0q5DqzV9eITMWlcqi1RVSXIb0PUvyq/GRvgAAIABJREFUc7NUTR39Kn+0KRzQMVdVY7+JWpf4euTKHdK7rUqIm1JXvMuiGUGaR6gUNwYp9yXTEMfMlAaHDKIeNIYAhahlUY/WRUgD8fjdeuut6yoS8+PERwXkEQ4mmQKBmD9Ykir0AC9OjGeQAnyQ2rlpauJ0u1rVoholY4SbqobYdawCjch5iB2dveSoYQllYilwWEFut912QR28dIREIfAmeRG5h0vUdfnll6tqIZkrMNeuDoCHMT6gLppNndv+xux7gNcYLjWuDOFGsKlbpyOgLl8GYRTfNT/t1K6Ne9qml8KDd25hmUz5rVQWrKhQL3W8fxmD3jG36fyMvAIeIuFDis8io0ObbLXr3LRXW5WwYhKQqkTEAlKS4UwBIfXCrnrHHXdssMmoc7mWlJJG1157rUrN7rjjjrA0k8xfLOxZ7CcqnBWmTMxJSPV8KBXroeZtPcBrHt/qvYrByaoq0S7gkbZ2L730kqb44mMAkbQaO7mNNtooaD8pyUg9ZjRkyBBVtSKih26//Xa1ybDzSOaQSrqEF+2ll16qXrXJALO0xWLVjZ9TLAtW/u4sYXHK3Pa2ZN8DvOZzj8mUsCVlFSHp2DZbA9UO7d1O+vfIT4sYZs1/8pZfOX95TbgenDUAfirVy8kKPHRbfgdfA19JgB4SPjyvN1m3QAat20Y26JbfbIl/vLiKfTR20kakciTGaGOIOKYsxI2Q0GFeg5YJz100P5jv2LxBOdJJ4hyXKDK7PDROqWC3najnjvV9vA1eDDlq9nbYFGCzlkgbKDynyAhBSBNbaW222WaCKtWCaiJRnDNnjor7rW3bbrutrvw4DiHxQ0yOpy3Eyw9QJL8ihGrXCFs+Yulhy4H0ztS/dj4RW6R1gLp3J6+S7+eXyJI1lfphMru6WJuhUR92bt4Gr/G9C8/KK2vsynp0zJUt+raVvQZ3ku037KD2dLk53tKsIW4S123AOgWyWe+2mq8VR6FlRVUal49Fh73PDdXjz9fNAbPXYzxWVYVk4cpKmfhricxZVi6VVYA+wu+kRvYatCvTpk2TBQsWaN9jKtO7d++6H27tGSR+aHFMrYvkD2A4cOBALUHweb7jqIYN4GGPjWQvkWY3jGckeESeYD6inX6MN9i9tQp4CV4tljTvAGJv4tslWqxM9gnSfxGShDYQJJPAmPYyLFy4UEEfHwSjyPRgEyZMUPd4yzCBFI46eMEBeqTJIdm1Ec94yimnaD7FQYMG2eGEbaNJ6/go44UYa0AX+VBeghfJkbp/wyv6CskIMem26tdOBq1bIAW5qTFJ1t3y9DiD09CUBSUaiBunmnYFNXxlAeIhc+z6kJA3hOghNeEm67WRTdZtoyrcZPOYBftzzz0nv/76q1x33XUNPjApzgik7JrtoKEh5JXR4sWLNZsRggEjpIWEbEkWYe4EyEMjhhmRp8ZzwAO8xvOqzpIW344VDiuNRNIvv/yiHrIGzrg3mSROPfXUoBms0NyMEUjeUNX2798/KBOpiuVlArCyckOcj20HHrOHHXaYfhAaY+sRVB6jHaQW388rlonzS2R1WbXGugIrNNdhojnN8gCvYa7BIwL9Qht0L5DtNgDYtWn4Ql+iWRwoLKrU92LyghrvaQC0SZqTDUKa9UApehELXsAzCxby4CKJ3rhnm5QOt4K5EIt9vGOPP/74MLtphAFoZ1zQFOlY1xTHjXh2m82xqGuTZQYUz+eLV90e4LWQs6mwugDQERfJiHAoADhiJhkRAoXVnhErMjyuTNLHcTxtzWjXygFa+TjwgiEFjBYDz8rGa2uesFMXlmoMsURJ66I9jwd40bhScwze1GSXCKmEY4cN26tase4r/JlYcmBlSZV8N6dYJi4o1jA5ZO+osb6N5V18XTUmB3h9i3Rrl6NjfYt+7dRBI5W4g1nN3nvvrdIv5qnZs2cHzcN5Doc5V61LRgtCsJgZDnbYfPvJdmRE7FQkgbNmzdI5AZtt8uPigBdvwvkCoQP3QovkqWEOeIDXMI/qLGHBi7G3S4TXaGFhoaYAI9+raw+B7R+AjRfWCANcVmdG8+fP10DFbI2w27C8s6hpcZRww6ZYOfLR8lInklw17Kylv3vCJlJaF+15PcCrzRWkRHjEZklIQ5zs2N8Du9pcStwRgN74OUVqP7amtFodWOJtupC4p0udO8FTnDJQ33YoyFYp9abrtdG4hqnQSpzncKJziXkKEPfoo4+GCQBYwBNyBWcLI9JJmgMeoI+YeThbWNw9KwfII8QWtn3xtsPGdhCQRwgV72FrPVD31jtZ1M2bOs8gqrcsEKxyXClYnRe18MTUqVPVOYIXExsKbOPsZeL+22+/vSawZqUGTZkyRQ1nLVglKldUs27qG1Su1DNy5EgFehjtGrFKUpVEdbU6ZuBhRZDjeD8rathvZheFOU3kro0DRpiTZBNN8E4WNb0ALxgjgLveXfJlryGdZPdNOmog32T3U2u+P8GU+/cokI3XqsVR4QJCsFH1FFsO4M2sThnVIsQwnLywVGYXlukxAlon65v17bffalYKy3BhT406FnMd1LPutzwy6DG5aQmrhToUQMU1xFTF5juSmI/eeustlfYBEuPp9QpABdxhksSz+Vh5kb0R/ttL8ML50eAvA3eAq3gOZLchBLokG4UrfXvxxRflqKOOcovpCsuNc4f4HVVtv379gnJc4wbDJDDxb7/9Fpxnhzh4N998s67Wnn76aT0HkEXEj7QyHmT2dT/MK5HlxZX6gUyE00RTn8VL8Go4ZsCuc5sc2WVQR83KAG88pR4HFq6skLGz1sikBSWSn5Mt+T68Stw6iXeATCRg6d5qp9dOkOoBuhNFSOMwtzFtDKAuEugRbYEgxvvss4+a3rjxTin/zjvvqESP63DMcAUD9hwIAVzbb45TL7FUCckVbwJ4QggvPEXnQOJGXfT7p9VRxMPLly9XR4pEgbv77rtP1a8uuDvjjDM0HVgk81DdEsDSCBd6E7HbMVZlrk2FC+5IJ8YqjReUKOfEQ8KeD6DI8Xi8SNjXfTp9tTw9plA+mbZaCHvCxxCpnRc4WK+lzlYBblVIsrNFtt+wvZw4rLsam3twlzp9FNkSHAIO3aqrHL51V7UTwwGG4L6eYs8BpPs4uRCmadGqSnl/yip5dtwy/catLq2K/Q2j1PjEE08E4I7TSOf4YzFvxMKfTEbEtmOOcD1rTzrppCBrBgHtI8EdjheE5frhhx9UWECOciPqJV95IsjmI+ZkFpyeanPAS/Bq8yTqEVYyqGXR+yci7RiqVl4UAJkR4mi8Wi+44AI7VGs7ffp0tbWzuHUUePbZZwMvWtSy2EsgwneJFd9tt92mHrnu8Q8//FD69u0rxEKKJQHsvptbLKlkX9eY51OAUx2Sk4b1kJ4dU89lv6IqJM+NK5TFq2qC4TbmmRpfJiSl5SFZv3u+7LFpR+nTJbEe441vpy9ZFwdwgvni59WCpJyxQoYXQImn+HAAoTbBveE1+ZOH9m4rW6/fTjrHMUvGN998I+QGR20KiGMLMTcQUuuZZ56p82GJrECwYxb1mPkgkbNMR1yEnTaBkl3CFh2hgwVaJpIEbSD/eSIIKSIOGAC+RNjCJ+KZYnUPD/AawUkMTBnkODYkQudP0GFeGFZJRn369FGwd+CBB9oh9XYCdPJCuapTYuIB4oxQ0SJyJ57Rrbfeql5Vdo6gyDfccIPaayTi5XCBXWW1qLoonSR1rRHg8cxMUORD3W6D9rLzRqmRZ9jGsN82nQNkxvho2mqZv6xc47t5kNd0Hjb2CvAzsbzZFpVVKdDbvE9b2Wb99tKlXXzSoaFtwomOAPRkGnIJZzzUszjWRdJVV10lt9xyiwKlv/71r3L//fcHRQCLb7zxRmD7HZwQkcmTJ2taS+LVQUgMMStKFAHyUE1jSpSIeSxRz9XS+3iA1wAHAXesUBIV4w5vVV4M1+EB5wY8mMhMATGY7733XgVsqG5RF1OGnIEYxyJtBAiSbsYIVWtk7tiDDz5YAZ/Va2XjsU13YGc8aVUAjwwJIlJcViWb9Wkru2zUUXp0SD2ppfWN3zaNA4C6z6evlu/mFUtJebXGc/OarqbxsKmleZ9weCmrrA6A3rYbtI+rRC9aG7FfYw7BBIjoDKbi7Nq1q2Y2IoA9EjikfhBhSQiZUpdUDgEI19gcg4CCOSuRhNYLkJeoqBaJfLbm3st/revhHKsRBg2iXzcYZD2XtOjUxx9/rCJ1BqkR4U9wdLA4Q4jNsZv49NNPrYgQfZzI4xjV4nwB2Pu///s/VdWat6+9eFyELQYifNchI6gsxjvRgF2BH3Ux5nLsq0Oqiq0WqZn+uElH2XlgR28TGXs2J7VGFiv07cCeBfLB1FXy28oKKcjLFg/y4tctKs3LzpL2+TkaYuWrmWs0nA1Bk5GOo8ZNBDGnkf2C6AvMMWTFgAiJhY029tuu3Tfx9OoCd1zHHOQ6XEQ6dVAfsfOQKMaLMJ/CMxibPCR5FmUiXvdLh3q9k0UdvQTIYsAiHUsEuKMZ2LlFZojALd1WVzg/4PXkgju3+aSswW4PYDp48GAVw7vn2edlRkoYb3BHqICXxy+XV75bLjMWl2m4AOx90kkdG8m71vQblSxegEdt200ld77fMrf3+3bNl+N37K6p5JDkQd4hOr79DdAjxApAj5ifX/9SJE9+VSifz1it0r343v332rHPM7Uq0jti32HyY8esJDnJ6yPs79B0GZHT1ggtGHnSsfNGdRtPwj4eYQgSSsu3G8/7pXrdHuBF6SGkdoA7VgGJTIuCYSseUO7L8dlnn+nLgS0E3kuAOCNWQ2SocO0C8WIyAIikj6CWEDZ8xNDDDi/WDhPWHraEO2FV+vqEFTJjkQd2Lm/SYR8gxySPjdBxO3aXPl3z0qHZvo0t5EBeTpbsN7SzHLp1F8nJFimrqtZMDS2s1l/eAAdMooeknEXVlzPXyPPjlskP84qFHLjxJGzxmFdMgHD11VermpV7ouZ0s0XMmDGjzqYgmXOBGzZwe+21V1AeG2/MhQBdzEkIF1zHjaBgjHZoN0AP7VVrB3ke4EUMKlYu/DHAkyHiHTBggII811OXjBQYvLISghjAeNOi0h01apTminUfAzUuBDjF4QKjWcq66czc8rHYN2D31Fc14U5woCjI8xK7WPA2EXUA7JhgMAY/eKsu8qehnYVJ31Pr4sCQXm3lmB26Sa/O+QmVJLUuLtd+WrAccI4QK0vWVMo7k1fKqLHL5KeFNU4Lta9o+REkXWZ/je2265hHUPytttoquMno0aPVMzY4sHYH0HbmmWeGCR522223QBNFekykgi5hm0c4L9fO3D0fi33mSFS2rV2S5zNZOKMJOwSkd4nQ3zPwvv/+e31piEHEgLT0Y7iq492KStYl7AuGDh2qNnknnnhiAEB5UQiGbERgShOp9+jRQ3jh4hV4klUm6oV3J6+Sn34r1VUnMaAyVaXHc/Ex3rJfO2lfkHrrI9o26deapPNupHobG9G2PBP92D4/W2OlbdTT53mMxqfWcqxDQY5s1rutrC6tljmFZRqXMr6ypNbC2fqfM1hOZWVpHFBSzk1dWCLzlpdLl7a5MXfEQJhAhgoEAYA0Nz4qUjhUthb6hDAkn3/+uYbMQsOEjR2htnCmsIDKPB3qXYQOlMFLl7nI7PvcpyevOaARD1+cM+JBmFbxDUR1jJarsd/DeLQlWXV6L9q1nEdqB7iLt+SOwMKsYHCcIBwKLwovE4COVc3ll18eqFDxisXTyQiJIjHteGmMfvzxR1Xd/vzzz3qIVQsvlvuyWtlYb3Gg+HZOsUxfVKrxtJKdJzbWzxetvkzzomVSwaOPtFakGuuUICPvaLz1x1KPA5/PWCPfzinSRQ3LGQ/0EttHLL7KK6ulTW62bNKrjZDnuWu7xHmpnX/++fLAAw+EPTRzC3PWL7/8EmiVrACxVK+88kp1dBg+fLgKMewckR1w7mAOM0KKiIaKECzxIuZ2QGZr9K71AE9EOz8RkjuA16mnnqoRwOsazEjaHnroIQVtOHqQM5AYdkaI1PlN8GFsKMhe4eYHJLl0vCOJ40Dx7eyaIMWqis0N1p7WzIzdZhLAQ9pXUl4l2/dvL3sP7iStAaBn7MCM44PNWFwqb01cKaUVIa+2jyOfG6qahRhSdgIlDxvQQdM5NnRNS88zB5Hpwo2HV1edSPMsMP8xxxyjwM3KDhkyRG3D0SiRHYMsSXi7QqiDCcGy4YYbWvGYb5nfAXpIJVuTJK/Vq2ixa8OhAnQfT2/Z8ePHqxcR4UzqI1YaBJNEdL355psL7umoXw3Eoc7F5fynn35SmwnXcwljVgxl40XY2X0zu0g+nLpa0/CQZJu/1kSZoqIFqJJujIliz8GdkpYUvTWNnXR91u7tc2X9bgUybVGphs4hl62X5CW+N0nfyKJs9tIymVVYrqrzeMelZE5EukawfCR2hEOJJIDZ9ddfrzFVAU/Y3BFfzwiTp9dff10GDhyohwjjhcqXaA4Q8y8OhvEMoYIaGmcSgF5rUte2agke4A5vnnjb3OHNQ8oXQJkRkrkjjzxSyP9KahicIVasWGGndRAiqdt99911dUN4FOz2ohFibnLFIs2LF81YVCrvTVkl2IVgYwdAaI2UCRI8PnQ4UOw9pLMM7uXt7VrjOG7OMy9dUyn/+2GFLCuuVCmIj5fXHC627BqANd8gQqtUVlfLln3byR8GdEhIAHLmSsKqIG2zWHNEZGAuszy3CCeI9gCAM2J+uvjiixUEmhCFLE377befVFfXhOVh7nrkkUfskrhteQY8a5nzWwO1WoCH7RuAiTh38Q6FQtBhBrgRHrGubR3HMVjF4NVs6Ti25ZZbqlgb6SLeSCeccELwQlhdrIqw6cPeIR6E1I6E2djZ8XFhFdmaKZ0BHj1HXkzA3YGbd9EAt625L/2zN50DJRXV8uaPKwX727zcLB8UueksjNkVNfZ5IXX2GjagvcYxTKaZBc5+BEp2g+q7D4sNHqpZ5lzyqQMGjUiRRhrNRJCFaKEdmU6tEuAB7pCqYfAZb3CHlBAp3JgxY3QsYUOHutaNXWeDDBs9xOHuC4KBq7mvo4K9+eabrbiCOlY9eEPFmvCqHDurSJOSI7UDFPBBae2UrgCPriNFEsGmD9mqi2zQvaBVdCXZONaUVcua0ipVL5Yg+agKyYriKllVUqmLllAIlSP/aghe4VDAeOevc9s86dIuWwEN8cr4I1k829ZmogCHyipD8tbEFTLttzINheQlecl9lRijFZUhWbdTruyxSSdZv3t+whsEaGLu+vLLL4N7o7VCpYtq1whQhbOgq61Cqke812HDhlmxuG+5P+3IdJCXOHecuHdZ426ASBjJHWLjeIM7WsS9XLs7VK3RwB1lCW1y5513ysknnxwEn/zwww/lnHPOUa8l7BwmTZokr776qqpjkQxaaJXGPX3jSuFEMW7W796xJJn3lN4cANzRj4dv01XIXJBphNp5WXGVLC+qVPA2f3m5FJVXS3lVSIrKqqW4vEpwCMrJytJAvtgyVVeHNJtAdlZWWOYGgB71AVxY6GRnl6taDGCI3SJSkm7tcnTbJi9b1WPrdsqTzu1ydB/gl8nEIuGgLbpIdtZKDePh05slt7cZyyzAF66skNcmLF+bN7qD2uglomU4L+Bt64I7bPZIm4mAA/Wr2duZ9Mxt14gRIxIK7rg3WjFAHjbvbsxZt12ZsN+qAB7gDskdoUSIO5cIQlrIIDcyzyH7HbklBApGqgA5iFh5GIYC5Fhx4KWEjQMZLGJNJrUbN6tISspD0i4/syeqWPMvVeujX5mUMwncAcKWrq6Uxasr5NflFbJodbmsKK6R1GHordJmJHBrJz/sRnOrAW41vUS2BtfcwKR3nFUJnlYggYSO6wDIADzOAyarqmvsoWYXlisgzMnJEhwSiI+4YfcCBXu9Oudl5HuE5PKAzTsrM4l/6R0vkvf2Mx4ZvwRJrgyJfDe3WOYtK5ddB3WQRMS0JHvSU089FTCAuZWsSYA8CLs9gu3jPevmWecc8xhB+40II0boLxwJ8XjddtttNWKEnY/Vlm8EII/5mJAvdQldYnW/ZNXTqlS0IHakdkjvEkV4uZLQ2RwsMEZFRYvXUF2ErR3BIiE8lBjw8RYlu1I7pBKt3NSurq6pkeRUh+SkYT2kZ8fUWx+RjeK5cYWyeBXxFfG6q7G5OyIDJHeEiViwokJmLimT31ZWyPLiKk2rthaLqXQuKxvJXI1qtc5ObOEJJtNoMm3eGSSGgEGbdNfpkCsd22brRNu3S76sk4JjpiXsQKr5vx9XyLRFZQqADUC3pE5/bcs4wPtAv7Co23S9NrLrxh3VnKBltdZ9NVIwUmxaHnQc/rCxiyRSaCLJQ2VLmC/yrh988MFaDBt0gB5liBRhtO6668rRRx8t11xzjYZTseOx2uJwYeZa5gASq7pToZ5WA/BMNBxvoBStU0m0zAtgdPzxx8szzzxjP2ttsUVgVQSRQuarr76K2wojUmpHejFPdXMgXWzwFgHwsmokUIdu1VU2SIJdTt1cbPwZJqq5y8rl58WlGtF/yeoauzlUrUiRmMziDega39rfSwJ0kPbxfqFC4zk6tsmWdTrkyaCebWSDHnnSo0Nm5PllUfHGDyvkl6VlKhXleT0lnwN0Q6g6pJJkQN7AdeJrd0tGC4QRgLumxJojWwYqXgsFFo1zOByivcKuL9aEhg1TKiJaIM3LJGoVAI84O7htJ8s1Gpfw/fffX7NW2OCpy2sIuwVs8LBrgG688UZ1L2/KC2P3aGjrpXYNcaj2+bQAeGMLpbCoSm3NDtiiS9w/7LW51PIjS1ZXyKRfS4UxumhVTcgFbOXS2XOTCRegh+1fh4JsWa9zngzp3Vb7B6l5OlNZRbX894cVCsaxUfSSvNToTZPmYV7AWPvjxh1VnZ4arRN5+eWXNXoEpkwNEQGRiQm73XbbNVS0yeeRQjLnghHiMdc2uUExuiDjAR4dx1+yI1hHS/ly1FFHaWBiQp3QxldeeUUuvfRStbmjf1Hnjhs3LrBliFGfq1QBD1mztfNSu8ZzNl0A3pxl5XL4tl1ls15tG/9wSS6JtAsp0PTfSuXnxWXqJIFtF6rmTCTAHqAPtW3/7vmyRd920r1D6qn9G8v71aVV8uRXhbKmrErtwRp7nS8Xfw4wzqqqajxthw/uJP1SwNEKB0JUtNiYG2EXd+6552rQY+zjAIBkbDLCEfHjjz9W+zk7Fqst5lSobGlDplBGAzwLhxLvQMaNGQwMnkMOOSQsMTPXYZBKHlpWD67tAaJiYt+5eWcbc5+GynipXUMcqv98qgM8Qlj86+NFsmW/djJ80071P0yKnCVo69TfSuT7ecVqY5eXnbmgLpLlQFdCvSIBwzmDnMD0Xe/O6am+xenl2XHLNGxHMmOyRfLZ/66xS8WOlby226zfTnYd1LHGGSkJzMFkCrDmRpjYaKONZOTIkbXUsNdee63Gz7NmxjMdJ/Z42OnjiJkJlLEAz4wnsbmLVzgU1KmkXcFgtDEEgEP9+vbbb9dbPD8/XwiBwkomlkQ2ijd+XCllFSGNXxXLultLXakO8ABLUxaWaNDTVO8T2jp5QYn8ML9Y1bCoRvBsRdqQmTK7+nsEtSbZCfBeH7BOgfZhny7pF9IGm8nXvluunYinsafU4QDvFcHOWVAM7dNWdtu4k3Rtl5PwBmKTjm26Ec4UzIuAvkgiZNGuu+4ahGFhH3u/eDhFcC8kh4mMtBH5vLH8nd6GH3Vwgk4CiRPfJl7gjgGKdw+2dahRuWdDhKQONeyVV15ZpycvA/y1116LKbhD9fX6hBXy+vcrVD3rVbIN9VT6nsfWZqt+qb36xAbtx/nF8uy4Qnl/ykpZsqZS8ghjslYV2xrBHSMOe6m8nGypqBKZsqBUXvluuQYUNhvEdBmV63fL1/zGxB/0lFocYJbClrV9QY5M+61UnhlbqF7piWwl4cqwpTNCW0X812jgjjIs/AB1RmR7wikiHsS9UNGiNkZIlO6UkRI8xL90VDyCANPh5Ig97LDDAkcI0rN88MEHTVpREOeOVC2kd8EBhBXMkCFDVCVLho1YkalkZy4hVlV20kTysXqeZNeT6hK8ZPOnofvPXFwmX/68WhasrNBAwXjCNmJt1FC1GXu+sqpaCCQ8pFdb2aF/e82gkS4PS4rDcbOLpH1+tnoSp0u7W1M7sQLNzcqSLfq1UweMtWusuLKA+ZnoEJaWc/DgwfLdd9/VG5v27LPPloceekjbhT391KlTdc6MV0OJ14dZFZ61YIl0pfS16K2D44a84+UxO3HixDAvVwYA+fWaKi4eOnSo8BdPClfJZqSwNp7s83XHkAMkqh/7yxr5eUmZxq4jKCvSBA/u6mdybk62ZuDAIYp80Dtv1EGdMRIxEdffsobP7jWkk6wuqxJAvQfyDfMrGSXI4UKWmzEzV8vK4krZY9NOcV9EIBlzg/9je1df4gHSnbkSP+bceMeyJfAxbQTkJSO0WqzGQkbN+kjCcFaIpQTMZTQ5Yk866STNr8dxBsGTTz6pHj/8Jp8equFkEy+sV8kmuxf8/eEAMdHGzymW58Ytk4m/lmj2BwN3nkON4wDyg7b52YLN4ruTV8qorws1e0fjrk5eKdq9z5DOmjILj2FPqckBJFTt8nNk2qJSGTlmqcxZVhbXhgLOCOBvNGPGjDDAZ8dtS0ix+fPn20+db13t3HvvvScW5zYoFIMdgB1glAgX6UoZA/AsDRmdEo9ghUgGAXekDjMiYvdBBx2kP4nQTbJlQp+4g9HKJmpbXF6tQUcxtMfWwnuyJYrz/j6RHCDrxKixhfLB1JUqJSBdGOSn+khONe43fMPMYt7ycnlp/DL5ZNoqtalt3NXJKUW8v8O27iI5Wdh++b5PTi80fNeafLbZUlIRktHfr5Af5sUP1GAXP3z48KBR06dp+OSyAAAgAElEQVRPl2effTb47e5gr/74448Hh7j2zDPP1N9EySD9GXPwMcccExcgBp4wrWDQiDTaybmRSLoZQBhd4lQRr5xyZ511ljpIGKsuu+wyYWUBMUCxySssLNQ0LKhxGXDkjk0kkcLp5fHLZeHKSo1DlcamA4lkW5PuBU/5GBLKgrAWnmpzALXrhHlF8vaklZpODGDnVbG1+dTcIwR7xnFqTmG5BoJep1OedGyT2G9NU9reqW2OIMCbsahM02d5gN8U7iW2LEIBaPLCEkFYsGGPAhUUxLoV5Kl96aWXVAWKgyI27KheUdeiGiUjxogRI+Sxxx4LuzXHDODh7XrAAQdoeaSApP8kLWgsCWER5leoalEjp5s9XkY4WcB8JHjxUs3eeuutmguPgUNnk2qMZMrsL1u2TCV3eNLa+UceeUSlffGQJNY1eM3eDlUI9i6e4sMB72RRP19XllTJx9NWydSFpZr/0qetqp9fLTnLXFxSXq3gbreNO8iWfVPbe/q1Cctl+qIyyfPfp5Z0e9yvBYAzg5RXVssm67WRvQZ3issCAoDHXIpplREAD4kZactcOz3O77777jJ69OjAJo45n/y1V199tV6+2WabyTfffKOCHqsvVlswBkA03ezx0l4EweBgIMSL8djYkejYCPuBc845R8EdnjannHKKhkmx8ww4jhm4I3ny7bffHhcbAe4ZGQLFgzvrCb9NNAfw2H56zFL5aWGpBlP1Zlfx7QGkoqQ4w+b2zYkr5c2JK6Q8hZm+5+BO0iavJn9wfDnja28JB0w8wNjCseepMYXy28rfQVhL6navxZzpgQceCNO64Vm7YMGCWuBur7320qwW7jzPHDto0KCgSuzw4hXaBJs/VMLM+elEaQ3wQPCoZpHcxUt0ajlhrVNxojjuuONUpHzFFVdoqBM7R2Diiy++2H6qKzeqWlS5ZKQwt/CgQAt3+LCP/mGFBrb19nYtZKa/vEUc+G5usdrulFaERFWyrTRYcYuY2MyLkZKSnWDqglJ5buyyIHdvM6uL22Wd2uTIvpt1ltKKah+uKW5cjl3FZpe3prRKXvx2mfyyJPbgBnXrW2+9JTvuuGPUhgOsSPP5+uuvS/fu3cPKINxxVbiEK4undy04AxAJ7kgXSmsVLeAONWm804qgjmWQuWAPWz8XzWPoicjZbAARMe+3334yfvz4YCzg6k1g5FgQ9hF41CEtIU6Wp8RwwKtow/nMIuO9yatkwtxiad8mW9Lo2xf+IBnwK1DZFmTLAVt2kQE9ClLyqTDi/2lRqapqvW1mSnZRWKOQ6FWHWLhlaaw8cibHmlDLknd2zJgxau/GPNq/f3+1bSc+bDQiR+2hhx4anHr//fcFSd+8efPklltu0YQC1BFLop1I8uJlDhbLtlJX2gI8XJcBWPGKdxfJaMDZGWecIQsXLow8paDt+eefD9TEAMEjjjhCVyZW+L777lOQaL9bssWZ4p1JK2VNWbW3Z2kJI5txrQd4vzMtWGT8VqpOPWa783sJv5doDjAZk4qqIDdLs0kQIDnVaHVplTz51VLN2JFqbfPtqZsDfPvWlFXJzgM7aLy8uksm5gwOFkj/oD322EPTl02YMEHt30kkgM0eWaFijRFw7sDhAqfOVKe0DHSMnh0kTUTrRBGDiVx52Ne5oVK4f48ePcI6+4ILLggGHuf5jQQwFgS4++/3KwRnCm+sHAuO+jqaw4HlxZVCpgLyjmKrgyTGbHeaU5+/JjYcAGRjrlFZLfLOpFWyZHWlSl1iU3tsasHjd89NO8lrE1ZIuwLvYR0brsa/Fsw72+blyBc/r1FbT2IcrnW6jfvNf/31VwG0oRHD5h7VLb8hQqfccMMNajaF0waBkSFCl2E29fTTT6umTw/G4D+kdytWrFBtndnax6DauFSRlgAPPTgdHC/mzpkzR3766SfJz8+X9ddfXwYMGKA2fltuuaUCN0AewRWNGEBLlixRz1okeQ8//LCdUhEzefZiQQbucKzwzhSx4KivozkcWLyqQp7/dpmUVYYkLzvLp6FqDhPjfA2AG7XaZ9NXaz/tMyR26Q9j0fTBvdqqmha7LgvNEYt6fR3x44Au4LJEOhTkaPDyiqqQ7LdZ55jPRQhwULMSbgyv2K+//lqBHRErXDK7+/XWW0/DqmAT7wYl7tmzp6pwYx2ujPowC8NELNbSQff5YrGfdipaJHcYV5IQONZELJ5//OMfOqAAkRrhu107ja1DkGP+6FzagETODcBIWzbZZBOZPXt2YJu30047aYqVWAwCF9z54MWx7vnG19faVbQLV1bIC98uC9KNNZ5zvmQyOMCkXFxRLdus304n40RJXBrzrIVrKtXrmu8s0iEvAW4M11KjDOPIwqjsP7SL2ufFqmWYOGGr/vHHHzeqSoQ9jCHmbKPNN99cRo4cKQhl4kVI8VDV1pdmLV73bmy9aQXwMG4ENaOaNfTe2AdtqByx7oj57Mbkibxmzz33FGzpzOiTHLTXXnttZDH9TSoWAOPAgQOjnm/KQQ/umsKt+JZtzQAPcPfiN8ukpDIkBTlZPiNFfIdazGoHOJVUVstWfdvJn4YmTq3WmAf4ZNpq+WZ2keRm+/HUGH6lUhlAHqZCA3sWyP5Da1LSxap9Y8eOVZAXKbWjfjxle/XqpWrXadOmaXw6976HHHKIPPfcc2o2hWaNsCuAxu222y6myQeQNALywCPx0ia6z9Wc/bRyvyTYIJ0ba3BHLB5i3dUH7mDuhx9+KPvuu2+gnuUa4uRFumajo2f14MFdc4akvyYVObBoVQ24K/XgLhW7p942YZfXNjdbvp9fLO9OSX6ubLexwwZ2kG7tc72a32VKmuxjBoCp0KwlZRqHkaDbsSLCpmD6hHSMSBkIVbCne+aZZ4SsFXjcYjrlEiCLsGQEPh41apQA9JDkUdcuu+yiCQlmzpzpXtKifbR5tA9ckqqUNhI8dOsAsFi7J6PjHzZsWBAgkXQneMASQBFvGbx0WE24REoVHC522GEHPYw93umnn652A7h3MzCJe9dS8pK7lnIw9te3RgkeDhVPjymUkvIa70wAg6f044Cpa3fo3072Hhx7E5fmcmTi/GIFCAWktGtuJf66pHEASR5gb/1u+bL/5p2lXX7s5EYfffSR2tsPHTo0CIf2ww8/yMknnyxsXULwg2SvqKhIiFcbjTCjeuWVV4SsF7EicAJCHmz2U43SAuARWBBRKLZssRSFAhgPPPDAQCKHLp9wKLvttlvQT4h2H3zwQbn++uvV9s5O4IINsMODB5o8ebKGUQHYXXjhhVas2VsP7prNurhe2NoAXklFtQYwnresXLJ5eE9pzwFCXQzfpKPsMqhjSjwLTmMjvy6UpWsqvcNFSvRI0xvhgrwDNu8sbWMI8tzWvPrqq5qLlrzvRoQrAWARezYaAfqQspmNHh63mGPFisAR1B0P07GWtjF2ULulLannejqHTowluON2iGtdQ06yULjgjjKIYC+55BJF/a5jBy7YqGyNWBGQlsyDO+OI36Y7Bwhi/PbElfLrivKYe8qlO2/Suf3t83Nk/Nxi+em30pR4DJzGiK1G5gS/hkiJLmlyI5DgAfJYCL41caVmK2lyJfVcgL0b0ShQwbrgrm/fvmoOte666+rVqHMxjWI+Pu+88zQOHsKXN954Q1W6J5xwgqYaredWTT6FkIc/14O3yZXE6YKUD5OCBI3OjbVqFn5+8cUXgd0dQO6www6rk81kpbj55ps1pp0VAuRx3Mikefa7OVsvuWsO1/w1seYAqrJ3J62S6Ytrghgz+XrKDA4AopiQ35u8UtrlZ8n63ZKf8WKjnm2kV+c8jduXGVxufU9hIG/OWpB34Bax865FSob0jq3R1ltvrbZ2qGSnTp2qh1HT3nvvvTJ8+PCw2LSkMUOli5YuHoQEEYcQcESsBVEtaW9KS/BCoZCqRePVKSayNQY25LwB+reVAtcsWrTILo3J1oO7mLDRVxIDDkyYUyQ/zC+W/BwfiDYG7EypKsDqAHbiGBI0fUVxZdLbh/QHh4vyqpCX4iW9N5rfAAN5vywtk7cnrRS0ALEggNMLL7ygociojzAq2MEPHjxYHnrooSA/LJgBTVu0LBOROILgyUTmiAUB6gB5gM1UopQGeMSbw3AxFpKxaEwniLERksLRo0fbz6hbBggOFvEgD+7iwVVfZ3M4MGtpmXwxc420J8tAcyrw16QFB1CNllaE5MOpq2M2EbfkwQf2KJA+XfK8R21LmJgC1wLyGFuYAJBSk9+xIObrZ599VlW15H1H2ELcWZwmjDi2xRZb2M+oW1Sp99xzjzpXRsayjXpBIw8CKpEwulLGRl4at2IpC/BQy5JrFlQcL8IL1g1CfNdddwkJi+ui+fPnh+WixSMnFuTBXSy46OuIBQdWllTJ6B9WSHllSKqqffDZWPA0lesg3eHPS8rkw6mrkt5MpHh/GNBeyJDAvqf05QCgLj8nSyb+WiLvxzA0zzbbbCOXXnpp4FH72GOPabQL4xShUeoz50LqRzzbiy66SKNeEMt27ty5dnmLtwiBUkmKl7IADyaBiBtSm7akR/r166epTKwOXKuPPvpo1evbMXd7yy23qDcvxxAZ44HbUpq3vFzVJHiS+QwVLeWmv74lHGAMfjB1lZRVoCbzM2xLeJku16JBA+R9Mzs1nC4GrtNG1uuUpwF004WHvp3ROYDgjtA3Y2cVyeczfs8yEb10048icHniiSeCC9H2HXvsscFvdwcbvRNPPFFVu2PGjAlOAe5efPHF4HdLdyxUSqo4XKQkwCOZMLrxaHr0lnZA5PVXXXWVEPvOiJg22NoRC+/111/XoIqg/kMPPTRsMBGHh9g8LSEm1C9nrNEVqwd3LeGkvzYWHJgwr1h+Xlwa07RDsWiXryP+HGifn61OFyuKq+J/s3rugAPI9v3beTVtPTxKt1Pt8nPkO7y2F8bWa/vLL78U7OiMcKwgoLFLZL667bbbZNddd9Ugye45AhUTv5a5PpaE1jFVAF5KxsEj5h1MiqXtHWnDkNBF60xCpRC/LlocnWiGkxh2co3rcNHUAQK4QxU27bcyP6E2lXlJLM8EhOHwScN6SM+OKe+E3mhOzV9eLq9+t1xt7iq9arbRfMukgnyTBvUskIO36pJUCS4q2me+LpTlSQabmdS3yX4Wvpv8HbJVF9mge2y8tpnPTzvttMAGD1u8ww8/PHhUfqOCnTBhQnDMdvCqJR7eHnvsYYdiusWBk5AtiRBS1dfwlJPgGfKNJbhD3UuakyOPPFLVqsSrc4lOfuedd6IaZ0bq0/v3768rgZaAO7zXAHesaPJzvSrM7Qu/n3gOVFSG5L0pqzRThbe7Szz/U+WOqGoxjJ/0/+ydCZhcVZn3367eO91JOp19J4EAWUjYQUBkFwHZhkVQRD9ABBV1xFFndETEAZ0BHRlRRxRZREEEFFlEkC2sYQkBkgDZyApJZ+l9qeV7fqdzaqo71d3V955bdavqffPcVNVdzj3nf27f+7/vusGtpmWo46MfcydVC4RTPQWGil4498cVgAhporY/aHYTuUq0LD54hx12mMl9h5UNgdChyOF535fcjR8/3hyDwicockcfampqjBaPqN5cSqgIHmAQzdo3nNkPQLRJJQrq1yFUqsDJ8vzzz5dXXnkl2fT+++9vtHJkuCZ5Yl/Btn7WWWeZ6hU4evqRRatb5a0NHVJZHir4/QxJj81jBKhR2tga1ZeNPJ5DF13nIVxVHpGnljflPHXKrLFVxjcwx89HF7BqGzsRwK+3tSsuDy0hiMtN3VpIHnXff/WrXxn/eOrDo50jZ146oSoWhBDtWpCC+RfOYBVWQZ5roLZDZaIFDHzv6urcldAhGve8885L60gJy77wwgtN8uJZs2Ylcfrggw8MkbO17saOHWsuGlt7Nrmjhy9EzD7w+naJxnoyf3toQg/JIQKFZqLd3BKVO19oVNNsDq+psJ0aF4S9xlUZU20u+0aKjTc3tAcaaJfL8RXjudHIJuIJmTWuSk6eP9IZBGvWrJHjjjsuqchJbZiceSh4rJIHBQ8Wu74k76mnnpLNmzendeNKbS/T75BJkh+TWi1XyY9DQ/DQtBHgACOH/boUzKx//OMf5YYbbtilQDHnGT16tHzuc58zpU2oWxeUEDF796JtxvSgQRVBoRxsu4VE8NDY3PfqNiEpqUbNBnvd5FPrPITbu+LyT/vXmwdxrvq+prFL7lq01ZTJU01ermbB/XlxSkKTd+SsWjnCUT1kiBn14d96661kh/GV/9a3vmWCJkmSTJkzK7fccosQKIls2LBBfvjDH8rPfvYz8xvLnt8ASnseyqxC7lAm5UJKv+uy6q6PEZDUGGJH+hHXgqp0wYIFxiyL79yqVauMOtfaxzn3008/bdS6aPxmz57tvB+8FVP6aWtbTOt6up7gLLbHww9iNH9KjUkEnMVTOz/Vsvfb5el3WkwqA+eNa4N5jUAkUmLM9rMnVOcsfVNtVUSWv98hHV3qi5fXF1OazpdFRDY2RU1KnPoa/+ZSgiGxwmGu5Tu58n75y1/KIYccYs4O2XvhhRdM/XlWLFmyxGTGQPHz2c9+1mj00LixvPvuuyZYw6Y8SdP9jFehJYTkwWuCTPnWX4dCocEDVLR39fX1WVFlLlu2zNjhUZ+mk3nz5smXv/xlY9p1RThxLl2qQRXp4M6rdYWiwcPhmUjFra0xLQ2VV1dg9jqLe/jRe9bJvlNzo31gpE+83SzPvdui/srZm/asnAktHl545aUiFx46WoZXu7Ha/fznPxd85NO5U6GZQ8tnS5ROnz7dVMLoO+A5c+bII488IpMmTeq7ydPvXEbUhsLLn8CKysrKrJA7ZoiSZBBKBJNw34mE3RN+fcIJJxj27WlWUw5654MOWb6pwzgNp6zWr4pAzhBYsq5dGluiUqpB3Dmbg7CfuDQisnBFszR3unGI9zLeeROrpaYyInqZekEvvMfw8sCcklT9sWXNEndkg7/00kvTkjuQgPgRXGmFMmepAhf4t3/7N3niiSd24QSp+w31O+ZZOI61GA71eD/755zgMWiCK1zni/n2t79tbOqYX1MFZ8wf/ehHSbA///nPm/JkZLnu63TJBeC3GDF+d39ZvEMweWjIf+pM6PdcIdDWFZfFa1ulLFKitWZzNQl5cN54XKSpPS6LVuWugPqoYWUydni5QSu3CSfyYMLysIukxFm6sV0WvtsSaO/hGD/5yU+EogXphAwZpE+7+uqrjU9+un28rsP1DD88CjhkW3JO8GC22LpdBla89NJL8oMf/MAETaCS/f3vf58kdD/96U+TCY0bGhrkkksuEezzt956qzz++OPy8Y9/PDkH3/nOd3rVqk1uyPAL+e5spQpMeyqKQBgQeGN9u2xvjyu5C8NkhLwPpE1ZvK5NmtpzU+GCl+JZYytNcnG9h4b8YvHQPfyZK8tKZNGaNnlvazAE6MEHHxSqXOB2hYInVUiPdu+995osG/Pnz0/d5PQ7foG5SJmSU4JntXcuI0w6Ozvl61//unGWZIYge9SnI4QaEodTpRWSH5O42ArlTO6//34TbEH0Tao61+4zlM+XV7eaCEXeUlQUgTAggPZuyfo2o01WjUgYZiTcfeDO1dEdl0VrcqfFm95QaUiAIyteuAEvwt4RwR+NJeTxZU3SFXV3V1q+fLmJoD3ppJPk+eef74XsmDFj5NprrzW5b22C5NQdKIOGuXfRokWpqz1/xzoI38m2Fs9/+IrnIYtAxhi4S+0dUbBMXl957LHHhMXKPvvsI9/4xjfsz16fp59+urD4EUyzL61u1QhFPyDqsc4ReGsj2ruYlJh/zpvXBgsMAR635WUl8vq6djlw+jCpq3LjDD8UmDDTjq4rkw3boxoQNBTg8mRfrjHcRba0ROXJt5vluNnDnfT817/+tdxxxx292iKSlVrzKHD22muvXtsI9iQ/HtG3FETAPQuO8pvf/KbXfl5/oMhCi+ciOjfTPuRUgxeE7x0g3nXXXSZRMVq7/oSI3b5Olv3tO9T11jTbEdXw/qFip/sHhwBvxzyoIXcqikCmCBDi0N4dNwXjMz3G5X6YafcYUyWiKjyXsIaqLUgemjxeQMnL6UIoVYZp1MqHPvQh44OHJS+V3JEn9/bbbzely9D2YcWzvvesd6XFI5AUEokSKluSM4LX3d1txuiy5mwqaJC7v/3tb3L33XfLwQcfnLrJfMeh8tBDD5WvfOUrsnLlyl22+1mhplk/6OmxQSHw9vsd5i1Z6V1QCBdmuzx8q8oi8u4HndLpqMTUUJGaOLLcRFpqoNpQkcuv/btjIk8tb3Ziqj3wwAPlC1/4gomI/e///m/jY09mDCtUrGI9xI8gSypZ9JUpU6aY6hZ913v9DcnLpi9ezvLgNTU1mdQoDNilkP4EOzchzzaHHWpWEiD++Mc/ljfffHOX01GA+PLLL5eLL75YSITsRzDN/unlbcJ9UG9GfpAM57H5mgcP5cfvXmyU9du7jTkknOhqr8KKAC8FsURCTpw7QuZMrM56N7tjCbn1uS3S1BFXRV7W0c/eCe11tt/UGjl6L/+mWnLQbd++XSBqVkhkjBYPTtCfFY/gCxIgn3POOUIwpitBg7djxw4TvJmNxMc5IXioKCF4mEldCeVGvve978kDDzwgqFynTZsmp5xyinzxi18UaskiTDRFiW+88cZdomnYjl8eLB5y6EUwzd77yjZZs7VLc955ATAPjslXgrdxR7f88eVtwoNSRRHwggDVeKaOKpdzDmjIycvrw2/ukLc2dHjpuh6TRwgkJCGlJSVy1v71Mqm+wlnPX375Zbn55puFsmX9FTnA8kcO3FNPPTWpIHLWgZ0NBaXcStfPnJhobWLjdB3ysm7jxo1y8sknyy9+8QtZv369IXKLFy+W73//+yZz9bPPPmuaHTlypClhwm8CLCgCnCpksPYT0btIo2ZT4dTvIUJg8do2U180RF3SruQZAjjCb26OyZaWHveabHd/2qgKky5FLSPZRj6758NHGGUJCZBj5FHxKfANTLCHH3643HTTTf2SOzRq5513ntHaWeufz1OnPZycv9ky02ad4BEqjMnUJYAkNX711VfTgrl06VKT/watnpWJEyfKf/zHfwhE73Of+5yJasFUfNVVV4lXn8COaNzki6qgyJ6KIhAiBHCQJ8cUybZVFAE/CHAtvb6+3U8Tno8dU1cuNeURNdF6RjB/DqwoLZFNO7pNeU+/veaZzvMfopcqKHy+9KUvydlnn21Ww01uuOGGwMkX/cFUawM5Uvvk+nvW2Qj+caRGIbOzC0FTR6SLFaJmZs6caX+aT1Szqfnv7MY999xTqF33j3/8w7Sxxx572E1D/nzkjSZp6YxrGP+QkdMDgkZg1eZO2dEeE0pPqSgCXhFAl0JOzzWNXU6c4IfaD4rSj3BUs3So59b9s4uAudbKSkzalNZOf1GnpGEjLUpqepIzzjhDXnzxRVPd4rvf/W7Scvf666/LPffcE/hgUXBlIyde1m/5sGiX2js0cWgEkQkTJghZqyF9mGtt+TPY8qpVq/qdNKJoCKn2KvjcLdvUYfwGvLahxykCQSFA5QrMWpplIiiEi6Ndo/9NiInE3rgjmKoDAyHJCwp1afU6HgilwtqG0uQFB6XyDjjgADnxxBOT4KA9swodKlkdf/zxyW0/+9nPkoUSkisdf7HRtGgNg5SsEjyCKwDWqxm0LxCYX8lZY4VSJB/+8IdN7psLLrjAED67zZXG0LaX+vnCyhaTWUx9Q1JR0e9hQIAbZFNHzOSYCkN/tA/5jQCPI/Livf2+m1xlQ0VjxpiesmVDPU73zz8E4D54PJG7c2tr1PcAyJRheQCJjK1vPg2TQcNq+HD3wuoXpKBVZAnaTJtVgodKEu2dq/BgHCatXX3u3LlyxRVXJOfk6aeflvfee8/8ZlJxsAxC0N5hsijTcmRBwKtt+kRg/bYuY55V7zufQOrhvRB4b2tnTsy0Y2rLhFutupP2mo6C/UHyYyL/XWjxqEdL7lsEZRMVK6wcddRRMmPGDPMTTuEqubFtP90nXMhaH9Ntd7EuqwQP4FzlvcPkmlqGBLAgdVbIeWfZMTltgiJ4aO8C1rLaIemnIjBkBFaYrPAlEh/ykXqAIpAegbJSkW1tcfmgOfvRtPXDSmVkTZmJpk3fO11bSAigMSZ6myTt7zf5u97QmFF/3grWP1y5GhsbDdlbs2aN3TQg8XJFytAYUvAhSDNt1ggeZAvNHQEWLoSJSc1lA+Mmhw22dPzy/v73vydPQ+05q35NrnTwRbV3DkDUJgJDoLM7LmjwuEmqBi8wmIuuYTJX8FCiskW2pbq8VKoqtNhetnHP5fm4f0VjIlSI8ivkt5s3b55phry4l156qcyePdtk2khNXUJO3L4CAbz66quFChkEY/gVLIsstqqX3/bSHZ81gof2ziXJOuigg2TWrFm7jOnRRx81ETM2QoWac6msfZcDfKxQ7Z0P8PTQwBF4vzkq29tixo8l8JPpCYoKAV4YNmxH+5DdYWOarangsaWvLNlFPrdnY95XbO40qVP89IQsG1//+td7NUHJslQ58sgj5Ygjjkiugszh3w/n+M53viNLlizpZd5N7ujhC5zIlUYw3emzRvBgqa7MswyEMOfnn39eiHjZd999043NrOO8+Or1ncR+D8hwg2rvMgRKd8sZAuSRQhzkCs3ZGPTE4USAnIpb27pNAE+2ezh1VIUpm5bt8+r5cocA7xFdMZFX3mvz3YlPfOITcskll6RtB1euv/zlLyYQlKpWJEgmy8ZPfvKTXhwCC6L18U/bUIYrIXj4AwYlWSF41jyLDdylUOrs85//vCxcuNDksUtl3fY8K1asMMkMDz74YMO+V65caTf5+lTtnS/49OAsILC6sVNK1Rs9C0gX3ynIGNDaEZfGFv/RjUNFb2R1qTERa9aCoSKX34kk+ZwAACAASURBVPtzK3v3gw7Z7NP3Ex5CuVJI2kknnSRY+Y499lhTxgy/PKJrqYxF4AU5dlOLJIBgXV2dkKXDRalVy4mCMtNmpRZtS0uL8b9DPRqkkO+O8Gc0dg8//HBa50XKk11//fXy6U9/2nNX0N7d9dJWfXh6RjB/D+QmQ03OCw4dLWPr3PiTBoFGe3dC7ni+sSeCVq1ZQUBc9G3G4wnZf3qNHLWn/6LwQwETzfRtzzeapMuqnR4Kcvm/L6XL5k+pkeNnu73mduzYYQoeoKl74okn0gJFBaxzzz1XPvvZzwplTV1JW1ub4SpB8KOsPKHQ4NXW1jrBg8AKImbT1YzFYfGUU04xC9UpYOj33XdfLxs3x/etQTvUjqn2bqiI6f7ZRmBrS7dsa41KeVmJmmizDX6RnA+z2aYd2dfg1VWXSn1Nqexoj5sE3kUCtw5TxChVlm5sl4N3G+akqsmmTZvkrrvuMtq7/gInqHj1mc98Rs4//3yZPHmy83nATIsSLAgJnOBhXybiykX0LEyXbNSoTD/60Y8KJUb6I46oV1leeukl+d///V/5wx/+IE1NTWYd6levsmpLp+a98wqeHpc1BLa3x0xqFNVwZA3yojsRiuH27pgpDF9Zlj01cVVZiVSUlRg/vDK10xbdddfeFZfX3muTI/es8zV2lD0EVLz99ttp2yGo4qKLLpKzzjpLqFsblGCmhSdhgURJ5VICJ3hEs7qqXMFEkGUae/Wbb75pwMd+zjkIeR47duwu2BDSzPK1r33NsPTTTjvNV6LlVVu6JBbnTWKXU+kKRSA0CKzf1m3yR4WmQ9qRgkOA5O5bW2OyvTUq40aUZ218+JVWlEakPFJiUgBl7cR6olAgUFkWkXc3d8qhM2sN0ffaKXzp0M6lEjxSuZFqjSAMFEEuM3/010/OyXmwdLo+X+A0BfLlKnoW27h1RsQGPnXqVIMZplgqWWCe/dvf/tYLx2XLlsnq1atNSpXrrrsumcm6104Z/mjpjJmEixTcVlEEwozA5pZuzfYf5gkqgL5homXZ3hFcFGB/MFWUq+tBf9gUw3pKl600Sdy9jxbF05VXXmkagKPgX/fYY48Z/32ydPRHtrBIYtol2pYsHjYlm/eeiFGCBZEuJVANHkCgerSRIn4A4FjMrVY+8pGPGD88zgHx27x5szzwwAPGRm4LB2/ZssUkP8aBEnXrr371K5k+fbptYsifyzZ2CKavCiV4Q8ZOD8geAl3RhERjCYklREle9mAvujNh/udVt6k9+wRvwvBywZqiUnwI8FJBCbPX17XJXuOrfAFw2GGHmYharHxwhHQCgVu/fr288MILxoLIJxZE+AVywgknyMyZM9MdmvE6yKYtu5rxQRnsGCjBQ9uG750LuzIk7ZlnnkkOiQlBMM2SD88KE2aFgsHr1q0zPyGB2Li9CtE7qxu7TB1Er23ocYpANhBA09zUEVdylw2wi/gckDvMS+u3d0vP3Th7YFSXR4R7MmWsVIoPAab9/R1Rk6anodY7jYGbXH755b0AxMcfqx/pUgi84POdd96R5ubmXvvZH08++aQheBxz2223mSjbSZMm2c0ZfVolmEuFGCf2jkwG3Ubl6Mr/7q233jIsmtMSWGFryzIBqEuR4cOH98pAnUoIP/zhD8u0adMy6HX6Xdq747JuW5d5c0i/h65VBMKBQHNHTNq6YoKvigZZhGNOCrUX8URC2rsIpIPsZW+UleUlO9NgZfGk2RuenmkQBNDidUTjsqqxS/wQPE4DT8EPD6KGUghCt3btWkktXdZfd/Dj27Ztm+EgmHjR7jU0NHiqngXZxA/Pkr3+zjmU9YESPNhodXX1UPrT776AT3sIjpFTpkwx359++umkZo6acpY5s+9zzz2XbA+C5xU4LqbFa9ulK6ZvjElA9UtoEWjrihvnKCV3oZ2igukYxA53AHJDZtM3uaIsIgR5oMnR67xgLqchDYRgm7c2tMu+U2p8BT1u2LBBcPlKrW3fX0dIsYb/P+ZcKmgdcsghxi3sX/7lXwy5o84tgZ9eBJ8/rJ6uYhboQ2AED3Mo/nFeSVUqQLTz4osvJlelRrf0JXE2HQulyV555RVzDH2gkoVXwRSwZH27au+8AqjHZRWBtq6EJuHOKuLFezIesjs64oKFo9xxpaKBUC0vlZ46uKrAGwimgt7G1L/f1CXvN3fLRB9R3OPGjZPx48enJXgjRoww3IFKF3AIlEijR4/eBdd3333XrLviiivk6KOP3mV7JivgLploDTNpy+4TWBStVTXio+FXUIGmEjl87n79618b37vFixeb5iFxsHArqErxz0NQmVqfPbt9KJ/vNXYJWhF19xgKarpvrhDAdKElynKFfnGdl3siJcvITZZNKSuNiA+X6mx2Vc8VEAJY1kqkRN7e1O7rDBRN6C/Agty7mGuJAcAq2F+1CZui7d5775X3339/p/vA0LoFh4Ev+YkV6HvGwAieDbDoe0Ivv9HEAZqVRx55RP7f//t/cswxx8jGjRvNamzhMGtrxoXgoflDDjjgAF/VKzbu6BYiE1UUgXxAgFJOarbKh5kqjD6WlUrW748kMsD/T6W4EUB/tHab//sdpUtPP/30XRIaw2OWLl0q11xzjdHMYX4l+THVL7ASWqHKBQSNUqlo+R566CG7KeNPqwyzHCbjAwfYMS8IHsESlqyljgV2bdkuES6kRzniiCPk61//ukmZYvclstZrJC/m2U1N3b5s/LYf+qkIZAOB7lhCHCdEz0a39Rx5iAAvElxvXWR/z6KQaJ6Hu1K8LIIewlNBina0x0w0rZ/uYf3705/+JK+99pr88pe/TEv2aP+9994zBRPOOeccWbBggXzqU58ykbPz58+Xn/70p0K9WiyHtONFMNNi/XQlJYl0zMln6zSJSpOoVq/EKrULK1euNIyYCBeCKgA50+SCAPboo4/2Mt+mtj3Y9+bOmNz89BZTvcKBtXmw0+n2kCOASQqH8gsOHS1j6wJzYfWMAg+8O19oFLTO9o3Qc2N6oCKQAQIQvI/PHyF7T3ATUJfBKYVI8T8s2mYe7v6dgDI5o+4TVgSisbgcu/cI2W9ajdMurlmzRrAWssA7yLXbn+yxxx4mRx41ZXEpw3dvwoQJ/e3e73oielngTi4kEIIHA2WgQdRvQ1O3fPlyeeqpp2TRokWycOFCk+vOavL6ggKjJimh1768uKpVnljebCK2+ratv4sPgbATPDTOd7yw1RC8bEY1Ft+VoCO2CMQSCfno7OEyb7LbB6xtP91nS2dc7l601ZRK0xfvdAgVzzoI/uT6CjnrgPrABk1FLPz+Mc1C/NLJ448/bmrdp9uW6TpMwuTh88pX+p4nEBUENmTs0UEIvnb41LEgqEPfeOMNkwQZvzsW65fHdiJfYNNeBG0IwRVqBvCCnh6TCwQwmeGbpA+9XKBfnOfkAZsLF2V1wSvO663vqHEOwNJGoE91hRuvs6amJiEylpx4KIioooXP3UCpVOAeRx11VN/uDek3FkcsL1hBXVhgAiF4sFBXCY4HQwemS9Jjm/iY8iHYv9Hs4btHeLNXoLqicVm+qUOzpQ82Cbo9NAjYh56arUIzJQXfEV4m4hrVU/DzHNYBQum2tERNupTpDZWeu0mKkp///OcmJRuZOsiPl4krGOZUcuL5KYNqOw1XwRqJkgyy51f8t5CmB3TOVbI+SoTgz0eeGsKZSZw8UPJkImkhdSwIZNOrkNiYRUURyCcElNzl02zlf19JVZF9US119jEP5xnR4OE680FzVPwQPII2v/3tbxsT6UAjJSUKQRU22TEp2Ci84FWR1PdcWD/7cznru+9gv50TPBuz4cJEC1H88pe/bIIkKE8GaayvrzeRKgAKmcP8Sp47fO0mT55s1rFvVVWVyVnjR5O4dEOHUfuSMV1FEcgHBNCmmCUfOqt9VAQ8ItDjipDd8mgeu6qHBYwAT+dIpETWNHbJQdOHeT4b1kBSr/35z39OtoEWjWAJyBxRs7h8Qe5s3rvkjg6/wJ3gPi7EOcGDebqyH3d0dMiKFSuMFo7IFIS6s+SlSSeU+oDYoeHDV48iwhBEL6L+d15Q02MUAUWg2BDoud9nd9Sd3QlpbOkWSpapdTi72IfxbCS9bm6PSUd3QqrKvSlkIFZHHnmkLFmyxHxC5A499FBTGtVV0EMm2EEq/VgeU8/hnOBZcudCXYlNnJQomQr2chYcJEmMbMuHZHp86n6d3XFZpv53qZDod0VAEVAEdkGAl+FIlqN6iBbPbua9XYatK0KEAHkRG1ujsq0tKhN8lC277LLLTCJjV2lKvEBEarnQmmhhni5y3wEMptZrr73WkDU0eGjvKBsCeVu3bl3a5MepgFIY2KtQ6ombiIoioAgoAopA/wgQ2JNtLxZSs2SbVPaPgG7JNQI8qrkOm9r9ETwsgCy5lFATPJini+gPAAboL33pS72whkDeeeedcuGFF5r1++yzj1x55ZUmhBkSSNoU0qQQ0nzcccf1OnYoP9Zu68p6+Z2h9E/3VQQUAUUgDAjwcKU2bDYlGss+qczm+PRcQ0cAP7z127plz/HZS7g99F4OfgTWTxZrDR38iP73cG6ixTnQT2BD/13t2ULb5KJh8MiYMWPkk5/85C6HQTT9aBLXNnZJZzQhFWXe7Pm7dEhXKAKKgCJQYAgYB/cSyfp9sjMWFxIcRNTIUmBXlPfhEEm7ucVdmS/vPfF3JOTOVSyD89cuv8QqE2jIdWeF9CnpxA+5o73yMlh0upZ1nSKgCCgCigAI2KjtbL8IE2RBQm/ld3odWgTIxdgVTUg0z1ObWQ0eXMqvOCd4dM4vuRpsUARRWPFS780e298nN418v0j6G5uuVwQUAUXAJQIYUyqzbOmg/m0ZKhsVRWAnAvhkcl10RP0To1yDCoeyVko/fXFqooVxYqKF5LmQhx56yKREmTZtmslxN27cOJP+JLUUGfnvXAsRtG9t1AoWrnHV9hQBRaCwEEBZ0lBbJsMqgilN2R9ajS3RnKRX7q8/uj73CEQiItvao9LcEZfayuxej9FoVMj6QaoVCjK4EBfubs4JHszTFcG79dZb5fe//73BisANgGMh47QVSCDFecl7hzaPBMgkISQhMouXvqgGz6Krn4qAIqAI9I8AmQbKItn3wdvaGvV0b+9/JLol3xFAkxyLUz+eJMHlnoeD5ozqWQR0Qtr4jt8/gZuNjY0mkBMO0tLSYr5v3rxZWMjycfrpp8sNN9zg+dz2QFeBqk4JnouoDztA2CtgWoEhY5pNNc+y7dFHHzWL3Q8GTfQtRX/vvfdezxG9jpSQtlv6qQgoAopAwSGAlRR/5WxW+zEv4OTB01QpBXc9+RmQ9cds67Tfht4aHOYb3/iG3H777YbgQfIouNDZ2ZmRyZTCDK54EJzHr4SW4AEorHmoAjFEo4emzysL5malBG+oyOv+ioAiUGwIUIe2prw0q+bS7mjC+FqRnkXd8Irtiut/vNC68lL88Pz54L311luyYcOG/k80wJbly5ebYguUVfUjXiyP6c7nnOC5CrCg3Nhtt90mr732mlF9kt8OVSlqUJIc44fX3Nxs2DVq1L5s10+tuLVbu4QoLRVFQBFQBBSB9AhwhySOddJI7+aw9C0PvBYTXFNHXMojJRpFOzBURbcVM+3WNu91XCFWkyZNGhA3OA4EjoW0bSiTcAdraGiQ/fbbb8BjM93IOfpymkyPTd3PKcFDe+ZKAHrvvfc2S982OQ+kjgWSh20c0gfrJtkxaVSOPfbYvodl/Ftz4GUMle6oCCgCRYoA2jPcnUbWZNehvbkjZvysqsqINCxS8HXYuyBAaCfXw3YfBI9GU8uU7bvvvnLqqaea+vbUoyXvLgtVstgPdzCIXkVFhfncpVM+VmDq9StOCR4dcqXBG2hg+NlRxowFsGfMmDHQ7kPepibaIUOmBygCikCxIZAQqauKSH2N08fIoCi2dMZRHYpWkhwUqqLbgZcOfDP9CBo5K2Tp+Pd//3f7M2ufrniU079MCB7kKwghBQsOjNi40dTxe8SIEbJgwYK0Wr4g+qBtKgKKgCKgCPQgQIoU0lHUVQdzz+8P5x3tMSlHe0ei5f520vVFiUBXLOG7hnyqBm/NmjXGUojLWD6Kc4Lninmmgokv3s033yyLFi0yARSp22DbH/rQh+SKK66Qk08+OXWTflcEFAFFQBEICAHyjtVURKSiNLs0izrhSHbPGhCI2qxzBHjx8BOAgy+dFfz+XfjC2fYy/XQVZOG0koULm3EqAIB7zjnnyAUXXCBPPvnkLuSOfclH8/e//11OOeUUueqqq1IP1++KgCKgCCgCASCA9ozSUNMaKgJovf8mo/GEtHX519L0fwbdks8IkP0iEfdnpiVA0yqqyOYxbNiwtJCQQoVceKRzw6q4bNkyeemll0zgZ9oDhrjSBZ9yqsGj/66YZ1dXl1xyySVy1113ZQzLd7/7XRk9erRcfvnlGR+jOyoCioAioAgMDQF8nbrjImNrnT9CBuxIU3tMmtqjWqZsQJSKd2OPVjfhK/gGv36iYyF35MD74Q9/aAAl/RpBnaRvI5CT4E6COllv8+XxSQ69s88+OxST4Pyv0xXBu/vuu3chd0cccYQcdthhxveOHHcA/PDDD8uSJUuSYH7nO9+R4447TmbNmpVcp18UAUVAEVAE3CGA9m50bamMGZ7dFCnbWmNCkEVVuUbQuptNbSkVAUqjEhkLwaOwwje/+c3UzYN+Ty2lOujOA+wQOg2eiw4xXgIoIHhWiJa96aab5LzzzkuqTu02CN0111wj1157rVkFu4b0KcGzCOmnIqAIKAJuEcDHiQALfPCyKVtae7R3PgMls9llPVcWEeiJnx26dyZk7uWXX07m2YWDeBXKloVFnGrwXGnvIGnPPfdcEqMvfvGL8slPfjL5O/UL5O8HP/iBsX0/9thjZtPixYtTd9HvioAioAgoAg4RwNdp5pgqhy1m1tSaxk4p1fIVmYFVxHsNtRIVnOGYY47p138ObkOuO5vvjvx3ZPFIzYvHb6Jtjz76aCfIWz9AP405JXh+OpJ6LGpRkhgjqEpJNDiQAP6hhx4qluC98847xiaOHV1FEVAEFAFFwB0CxpE9lpCJWa5g0d6dkKb2uPGvGuoD3N3otaUwI4Bml+juyBAvEBRFaPHSyWWXXSZnnXVWMrkxmTsgejbJsSvFVuq5sYa6sIg6JXguOsQgIWapbWVC1ADcCo6Rqcfb9fqpCCgCioAi4A8B7q2j68plbF12X6C3tHTLtraoqTeqSY79zWGhHl0WEaPhHaqSlyoVu+++u1EMoZUbP368IXSsv/TSS2WvvfbKOmQuiKNTgueiQ6Boa7zxHVb9zDPPDFrj7YknnkhOAHlsXKg3kw3qF0VAEVAEFAGDAO5JpEcpza77nWza0d1zfn+FCnQWCxgBzPdeTPgQumeffdZwD15grIYuV1C5UlA5JXh0yo9zogUTWzZ1aAEc+dGPfmTs43PmzLG79Pq87rrr5PHHH0+u23///YUoW68SjfkLs/Z6Xj1OEVAEFIEwI4D7Ovxqr/HZ979btUX978J8bYShbzGPql0UQqRYQwjYJNUJGr1JkyYJCiOWyZMnCxG25Mmrq6sTTLUoo4IQFzyKfnlnQWlGhQbPhRYP0D760Y8mCd66devkYx/7mFx00UXG1w62Tf4Z0qP89a9/lQcffDDZG+ziZ555ZvK3ly9TRlXIK++1mWzYQzTlezmdHqMIKAKKQF4gALkbN7zcLNnscHNHTDY19WjwsnlePVf+IMC1yfN6VI2/0nkrV66UN9980yx9R4+7GMSO5MeYcqdPny5TpkwxBBBzLqnc9ttvPyc8yEXZV6cEDzBcqRZJcnznnXfK0qVLDcbvvfeekBIFgcSRCDkdy/3CF74g++67r9nP639TGiqksrxE2rvUFuAVQz1OEVAECg8BNCSzJ1R7MoP5QeP9pqi0av47PxAWxbElUiL1PggenIKqFP0JiYypsMXCfn0zdhxyyCGm6lZqTEB/bQ20PhaLOeFSzr0o0pGugQbS37Zx48bJb3/7W6MO7bsPQRTpznP66acL1Sz8ippo/SKoxysCikChIYB2pLI8IjPG/F9AW7bGuGJzh6l5q/nvsoV4/p0H94HuWEIqyoaeB8+Oluwdq1evtj+Npm4oZA2TbiZBockT9PMFRZkLDZ5TgueiQ6njPfDAA+Wpp56ST3ziEwPaulGR/ud//qepfNFf3bjUdjP5rjeSTFDSfRQBRaBYEEB7N3FEmYwa5tzwMyCEXbGErN3aNeTUFwM2qhsLDgFD60pEaiq8m2hRHtlExRC7W265xeTkpfDCaaedlsQMBdS8efNkwoQJxmRrN+Cj58JNDYLnIlDU+V8qqkWXsueee8rvfvc7k8j4H//4h1AGBDUpg8fxce7cuSaxYH19vbPTcqGUlZZIZ1RNtM5A1YYUAUUgbxHgnohlY/7kmqyPgejZbW0xc082ER5Z74GeMB8QQMNcCsGr9K63oq6szYcHwSNgc7fddjN+dbiL3XfffQaKk08+WW688UaTr/eCCy6QBx54wKwfNWqUE6iwUIaO4NEh1wTPooU2jyUTaWlpERIXehXMELMnVMlzK1tNziWv7ehxioAioAgUAgLxREImjKyQGWOCiRocCKO33+8wzvNqVRkIJd0Wi4vUDyuTukrvGrxNmzYlq1lQlSKVR6SabtHcEQsACeQYKyidXEnoCB4m2mg06mp8GbXT3NwsRNkuWrRIli1bJq+99pqxof/973836tOMGumzE2+rXnLp9GlGfyoCioAiUDAILJic/eAKfKpWb+lU82zBXEXBDYSXkPJSkapyY6z1dCJInNXgkQoFkoeguCLQ0wqp3JDt27fL+vXrzXcI2dSpU+0unj9toKoLU69TEy0dsp3zPLoBDmxrazORK6+88ooJYX7jjTfk1Vdflffff1/YliqkUIFlexUInvfLxOtZ9ThFQBFQBMKFAPdBNCN75iD33frtXbK9PWZeuFWDF67rImy94ZmN/50f5UwqiSPvnc1zR/DFmjVrkkMmVRuCSddyD8ggPnh+BQ7FUtAEjwGuWrVKIHGvv/66SZeClo7QZEywg8nChQvl+OOPH2y3frfPmVQli1a3Gj88zYXXL0y6QRFQBIoAgXmTq6Wq3Ltvk1eIlm/sMC/aSu68Ilgcx+EtT3myySP9RXg3NjYmAcP3zkbEQuLIvYtgliX/HbJly5akxg+CZ5Mlm40e/7PkLpQEjzHZDnocnzkM4CBoK1asyLgZ7N9knz7ggAPkqKOOyvi4dDuW462poggoAopAESPAy+3I6lKZM6HHVJVNKEhuvHRTR0/22myeWM+VdwjwtO6MxmWkjxx4DBp3LytWS8dviN/WrVvNJqpkkQ4FSTXpksGDJMh+hQALF+SOfjg10VqnQBcED38+awvvCxjbAB8yRxQtTHvBggUye/Zsk13aT5my5LkSGkmbxEK/KAKKQNEhwEMzHk/IPlNqpLoi+9q7VVu6jAWFvGaqwSu6y29IA0Z7V1pS4pvgoYEbPny4KaRgSRwdIaBin332Mf52KJKsDx4ED76DkDqF/fwK/n6WS/ltyynBsz54dsB+OkfZD2rPpjJq2x4qUsAmP965556bVKPa7S4+iaSl3uILqzSS1gWe2oYioAjkFwI8t0bVlsncidnX3lFSdPHaNimNYBHKL9y0t9lHIBoXaagtk/oaf5TmhhtukG9+85tGW4cPnhWUSM8995wQ1InYtGzkzUNzhwl3xowZTrgIgaqucgr7Q8OOPuUT5omK0W8Haefiiy82BI+6cKmCw+NDDz1klquuukpOOukkoYrFYYcd5gRgzsXbK2+taqhNRV6/KwKKQLEg0B1PyEHTh0mlj8oAXrHasL1LNuzokoqyiBI8ryAW0XGRkoSMqCr1VcWCgIm1a9fKrFmz0lbQQjvXV0N32WWXydlnn22OQ4PnQlCQ+eVPth8lCRfqNtuaiGG4OCb2BSJllyF9BfSnn35a7r//fnnwwQd7hSqnNoT2kKSEEL1TTz3VaP9St3v53twZk1sWNkpXlIgWLy3oMYWGAKaAaDwhFxw6WsbWOX8/8g0XaSXufLFRPmiKSoTOqigCHhDgOpowolzOP3iUr6hED6c2hzz8xg55Y0O7pkfxCmCRHUeKlI/MqpMDpg/zPPJ//dd/leuvv95o4o488kihruwRRxxhImNdmUwz6RzBHKRoceFq5pzgoarEhkwHXQtOjuS3I5s0n7akSN/z4Oj4kY98RMgwDbv26rCI0+ZvFjaaItdK8PqiXJy/leAV57wX06ixiBJjdub+9TKl3l9UohfcdrRH5dcLt0gioS8oXvArtmO4J5Pk+OwD6mXKKG/XK/7+WABffvnlXvDBY+bPny+HH3642X7QQQel1e71OsjHD6yfO3bsEFzUvPKW1NM7J3iUEcOEiqNikIJmj/Igt912m1DCzOaiST0nTpJvv/2258gWbnRPLm9WP7xUUIv8uxK8Ir8ACnz4UCr83/aZUi3H7R3sPbw/KP+xvFmeX9kilWXZD+zor0+6PrwI4KNZXxOR8w4e7TnJMSnZ9t57734DO+3oMcMefPDB8qEPfcho96hH61KZhf8d3MYGcdjzev10bmOCdQZVroxBor7ETr548WJjrgUQ8s+kI3jsS+3amTNnesKHm5364XmCTg9SBBSBPESAl9r6YaVy+O7eSz36GTapURava5Pq8ojEEj2+0H7a02OLAAH876rLPJM7ECIrx89//nN59tln5amnnjI5eLu6unYBj6IKf/7zn82CnxyJjTHnfvrTnzafuxwwxBXwGReaO3ta5wQPWzUddFUsl6gV/O/eeustU4aMpMepyQXtQNJ9QvpIlOyV4NGmqUm7osWogNVMmw5lXacIKAKFgAD3t87uuBw2c4QhWLkY07L3tVbPCgAAIABJREFUO6SrOyHlZVpJKBf45+M5o9GEzBzrzTRrx4uS6MILLzQLGjTKnj7xxBOmBOo999wjWCb7CoqslStXmoV0bRA9v0KbZAlxJYERPFexGwRYfOpTn8povEzS2LFjTU48kh3jIInNHNCogoEP34knnphRW3anmoqITK6vkFVbOk2eHbtePxUBRUARKBQErGl23uSanJQkA8eOaEKWrG0TksxrapRCubKCH0dNZUSm1Fc6OxFpTwjYZKEs6p/+9CfTNusxz1Lv3iY9ZgPlzMjk4ULQ4IWa4DFItHh01EWo71577WUG3FddCggkJSQfHk6Q7HfggQcKuWus/Rp2feONNxoN4IsvvmjIH8y8tjZz8wN17aY3VMiKzZ1S6mIGtQ1FQBFQBEKGAJHho2vL5Ni93QfHZTrUpRvaZWtbTF+kMwVM9zMvAmNqy2XUMOe6KoPuI488YpIe82PfffcVfmOmfeaZZ0xevMcee8zwDfLk+RWUYi5TpNCfQFAhTQoqTVuo18/AsY3jyEjGaD6pWGHJHPXgRo0atUvzRMJ89atflRdeeKGX0+T69evlr3/9q5xzzjm7HDPQCopsP/OummkHwki3KQKKQP4hYCJmIz11PI/Ze3jOAhvauuKy8N0WQ+7ok4oikAkCpEeZObYqkDRmWP6efPLJZDcOPfRQk7qE4E04BAtuYHAdF1o3zod7m8uULIEQPPK39FdmLIlWhl9IefKXv/zFDJwIlsEcENEcQvBwlEwVQKMyhpeJUDNtKpL6XRFQBAoFAeJUWzvjJofYVI8pJlxg8dLqVmnpjOWMYLoYg7aRfQSqynssbF7PjMbs+9//vtHK4UMHibMVLKhSQRYOBP5AqpS+4qL2rG0T7uKS3NFuIASPTlp142CEzA5uoM8JEyYMtNn42GEXp7oFGrolS5YYIkgfkKOOOkquvvpqY1P3koBZzbQDwq8bFQFFIA8RIKiCe+Q+k6rlsBxFzQJbU3tMXlnTJlUaOZuHV1Huukw6H9wKWLwKmTZIbrx9+3b5n//5H1OCDP99OAM8ZtOmTaZpOMgxxxzj9TQZHedKE5h6Mu/IpLbS57tloagcXWRj7tO8+UmULhG1ltS99NJLSVt53/1Ro5LE0I+omdYPenqsIqAIhA2Bju64qVZx/Jzc5LuzeJDzriMaN9o7TW1sUdHPwRCIxROy57hqX+ZZfOkgd1YgfI8++qhZ7Do+STyMNg/3MII5g5Ag+FIgBI/BQ+xQObokeLxtkvYEUkeSYwInMjEFE0HLRKZTsWY6UZhpKd2zprFLykjzrqIIKAKKQJ4igO/SsIqIfGzeiJyaRT9o6pY3N3TktA95OoVF3+3K8hKZMdZf9CzkbuLEibJhw4YB8Vy6dKlJbjxjxgyTDoVoWky6xAG4EBRWiFWOuWiTNgIjeARaQL68mETTDQ7T63/913+ZyBVs4/0JTBv16rHHHmsSF2KuhRnjx+eH4GGmPXRmrazbvq2/U+t6RUARUARCj0CJJKSitEROXTBSxtaV56y/mNgIXoNsunDlydlA9MRZRQDHK1Qse46rkpHV/nJbfPKTn5STTz7ZpENBCbRw4ULzPTUNCoODgME7yMfLctNNNwlmWwI5p0yZ4nv8ZAmB3Ln+OwiM4KG5I2GgKyFwgpJk6YS0KLBpctx99KMfTbLqNWvWGH88joHgXXXVVb4I58SR5eatt6UzLpSsUlEEFAFFIJ8QwPrArev42cNlWoM/7YffcS/b1CFLN3UI1hHNe+cXzeI5nuuXtD57javyPWhIFZk4UAixIOvWrTMVLahqQR5etHeUX+0rrjKF0G4Q/ne067wWbSoIFM0l55yLfHjLly83+e6sSZb6bx/+8IflYx/7mCF1qE77ChNEsmPYN30gZ42fbNO8OTz7bossXNEiZcrw+sJdFL+1Fm1RTHPBDrIzGpePzR0h86fU5HSMrZ0x+fXCLdIdy2k39OR5ikBDbamcf1BD4O5SaNZWrFhh0qWgrSM7B4ojrIIf//jH5b777vOtdcP1DFPx8OHDnXCl1CkNTIPHSVA3ApALp8Tdd9/dELmWlhY59dRTzfc99tgjdSy7fCfxMYmQibC1Zlo/BI83h/lTqoWQ/lic8e1ySl2hCCgCikD4EEiINHXGTDqUXJM7wFm4olVau+JSWRoRzXsXvsslrD3imUtwxdxJ1YGTOzAgrdree+9tlksvvVSamprkzTffNGXMSKniwqSKAgqS50IR1nfeAiV4JDpG4+aC4DH43/3ud6atTEHFD/CMM84wBI+BE5jxve99T/zkrqEItgZb9L2M9LcioAiEEQFDnhJicswdOatOPrJn7ipVWHxWN3bKmxvapULJnYVEPzNEAH9NStnNGuvPPIviyUtOXLRsEDsWV+LS1Nu3T+S5DEzww7PRIS5OAjHLhNyh5aOkyBVXXCG33XZb8tTvvPOOPP/888nfXr4QbHHIjFrV3nkBT49RBBSBrCJQViLS1hUTyN1RISB3XdGEPL60WaIx1dtl9UIokJN1xxIyd2K11FV5D66AH+Da9bnPfc742GXKUW655RZjokXb5lJQgqGMCkIC1eChdQMM1+lS0gFBrjt87oi2ffjhh4Was32FiYTwEWWbCVHse7z9Pa2hQqaNqpDVmjLFQqKfioAiEDIE8CApjYicvM9I2Xdqbn3uLDRPvt0sW1qjUh4hlldFERgaAljQ9vN5LROsiT8+y69+9SuTI/fss8+W0047LVnFom+v3n33XcFEi7bt6KOPNsdNmzat725D/g0nYclLgsdoUYOiDnWZD8+iSGQLGjlIHbnxCF8eSMhZgz3dD7mz7R88o1bWbN1qf+qnIqAIKAKhQABiF0v0pEI5du/hsteEYBKzDnWwKzf3mGaxgii5Gyp6uj++d3MmVkv9MO96KZRNP/nJT5JgQq6IlGXBfYvAiXPPPdcEY6aSrj/84Q/JnLvwDFfp3+BGKMJccJLkoFK+eEcqpZGBvkLw0K65EjSCTIYldSQ+HkhlOnXqVDnhhBOMSva4444zCQ2ZoNmzZ/vqkmrxfMGnBysCikAACOCE3t4Vl9rKiJwyf6TsNjq3qVDsEJs6YvLA6zsM8exJ1GK36KcikBkCFWUlsv+0YZnt3M9eEDwCL9HIEQ2bKps3b5abb77ZLAcddJCg1TvzzDNl/Pjx8vvf/z656/nnny/jxo1L/vbzBYJHrEJQEmiaFDoN+SJdCs6JLrI0M0GnnHKKMcP2BwrFgo8//nhD6jDHkucGgWgycUTkEt7sV6hqcdeircIbqUpxIKBpUopjnvNxlJC7eDwho4aVyYnzRsj44cH49QwVG7R19726TVZs7jT3SscuTEPtju6fhwigvZs3uVo+OmeEk943NjaaoEs0c48//nhSO9e38YaGBiEbB+XLyMQBGSNdyvz58/vuOuTfcCPSo5DH1wU3SteBwDV4qB5RQbqKpsXUe9JJJ+1C8Cg3goYO50ls5KNHj+41XsC86KKLTIgzNeWYJMqN+BHV4vlBT49VBBQBFwhYk2xHV1z2mVwjx88eIVXl4XnpfOadZnlroyY0djHXxdoGkbMHTvenvUvFDuL26U9/2iyvvPKKQPTuvfdeIRAzVSCC+PRbIfcuGkAXgvYOYhcUuaOPgUbRWhBgvQzGlaDBY4LGjBkjlBohfQq57ohyQa3al9xx3h//+Mdy5513mi7gKPmDH/zAMHK/fcIXT/Ph+UVRj1cEFAEvCHDv6Y4nTOL1I3avM2bZMJG7VVs6ZdHqNmMypjSZiiIwVASIvJ4zqVoafPjeDXTO/fbbT6677jp56aWXjCmWYIv+UqlhnnXlLwcncuXL19/4AtfgcWKcFSlbhkOjC7ZK9AoZpTH7Yo4dTFDBfvOb3+y1mzXb9lrp4QdavKk7I2p5y1BRBBQBRSBbCGCSHVNbZvLbhcXfzo59e1tU/rx4u6k1m4ir553FRT8zQ4D3AR6pvLAc7FB719/ZMZWec845ZiGZMRq93/zmN7Jy5UpzCFwD5ZILgQtB8IYNc6eVTNevrBA8a6Z1yVgzDZLAxv2lL32pl40dv7yf/vSnzjJHHzqzVjbu2KbVLdJdYbpOEVAEnCOAy0lHNC7zJ9fI0XsNN/VcnZ/ER4PkK3t0abOgfVEfZR9AFvGhmBe5jg6ZMUyGV3vPeweEDz74oCFTmVaymjNnjrBQHMESvNNPPz3pz+93WuBCKL5cKLwG6ktWTLR0gGoWto7sQB0ayjYCLshpgy29r+3ctvPf//3fxu/O/qZmLaZcauS6EjR4B00fZgogu2pT21EEFAFFIB0CHd1xqSyPyGkL6k2Ou5qKrN3G03Un7bqH39whqzd3mqoDaXfQlYrAIAhg0h9TV24KCwyy64Cb8aP7zGc+Y/Lf/tM//ZPJfzfgATs3YvnDbItAxjDPupKOjg4nFb4G609WNHh0guAIolBcmWlp86abbjLaOb5D9n74wx+a86C141yYcO+///4kBtjVUbmSOgUhLPrVV181EbfJnTx+mT+1Rl5+r006uxMSCd/91uOo9DBFQBHINQKYqoje7ozGhUSvJC3+0MxaGeFTqxHUuP6+tEkWr22XYRURUb+7oFAu7HbxLeVF5pDdany/JPzyl7+UDz74wAB2zz33yJ/+9CdTy/6yyy4zAZvpfOrgKSiC+EQIyDzggAOcgG55UBC5gft2MGsEDxBhwa6iaRnIggULTJsETRBoQbJjVJ6wYyaGYAuKA1v593//dyEKBmJ36623ys9//nNZu3atLFq0SObOnWt38/TJzeyEOcPl/te2i4j64nkCUQ9SBBSBXgjY1CeYqqiBfcQedTIjJLntenV054/X17XJi6tajclYYyrSIaTrBkOApye+pbMnVMme4/0l6YZvPPHEE71OiXsDXIHlIx/5iHz+8583VSxSa9PCG/72t78lj/vUpz7lzKULfkJwRTpimTyhoy+l3/3ud7/rqK1BmyFdCrnoMNe6EIItmAhKlCEAR3ULCB8aPbZZs/CsWbPkmmuuMUkMmVDCordu3Wo0feyD86RfwBtqy2Tdti7Z2hpTvxMXExzCNswDNyEyf0qNDKsMn6oWjckb69ultTPu+3oOIfxF0yUecuT+isbFBFEctnudHDd7eGCRhC6AfeeDDvn7W01CQlrV3LlAtDjbgIBFSkrk4/NHSo3Peyycg/RpcIV169YlNXkW2dWrV8sf//hHk+eOfffYYw9TfQsCRs5cuAq8gioXWARdCLVwCa4I2v+Ovgae6LgvINu2bZO6ujpnpcsA/+qrrzaTxARycaD6tGwc+zsyduxYqa+vl+XLl/ftkkyaNElWrFjhJKP0e1u75E+vaMDFLiAXyApNdFwgExnSYZjrK9YTQEFB9X0mV8vBu9WGLoiiL3yrGzvlvte2G82LWjD6oqO/M0WAF5vOWEIOmzFMjphVl+lhGe0HsbrrrruMkocSp9b8mnowOe4uvvhiOe+885IBFWQAcRXtSnAFSigidrMhWSd4DA7tGiTPpTQ3N8vGjRtNk7QNgGj2KBAMeUsn5OfD6fILX/iCYfgTJkxIt9uQ1y18t0Uoql1VHj4Nz5AHowf0QkAJXi849IcjBKzGjpx2uHvMnVQt+00dJiNr/EUPOuregM1gtfjjy9tMkBmaFxVFwCsC0VhCxg0vk08e0hCYFQxyh2nWWvfS9RVN3mc/+1kTwOmKF3AeqnqhFbQKqHTndrku6wzEJj1Ox579DAxShxmWhbavvfZa+dznPifr16/fpVkAJvKWXHq33367sa0feuih8uKLL+6yr5cVB0yvMTUg8ZtRUQQUAUWgPwTgQwRPcK+gxNihM2rl0x8abVKf5AO527C925C7rliPWa2/cep6RWAwBLC+kUv2mL2HB0bu6ANBF5bcYbq94IILdnFnISsHuXNdcQLOa4MrskXuOGfWgizs5GJ3ZoAuc+LRNhfHW2+9ZdSvt912m2zZssWeMvlJapRzzz3XOFWSvRrBTw+mTuHhK6+8MpkvJ3mQhy+VZRE5fPdauUdNtR7Q00MUgcJFwETEigiEiHsWZXCm1FfIginVsse4KuHekS+yHnK3aKvJdceDWV9n82XmwtdP9L7dcTFRs5PrKwLr4NKlS+Xuu+9Ots+z/1//9V+NwgfiR3JjuAmy//77O8mwYU+G9RIFVzYl6wSPweHAiD3cZZkOCB01aG04dCqIOEeSwwZzbd86cv/8z/8sb7zxhtkdjR7kkP38ypRRFaZ23hPLm6U6hHmq/I5Pj1cEFIHMEUBT1x1N9JCghMjo2lKZNrpS9hxXJdwr8k2sWZZExkru8m32wtffjmhCJo0sk8P2cJefNt0o77jjDsM92IbvPf52BFfAHSh9+uc//zl52Je//GVnAaG8zEEcR44cmWw/G19yQvBIl0LEKr54rnLBANxhhx1mGLgFjnJk1KrFVJuu8gW1aW+++Wa7uyGcu+++e/K33y+Yaj9o7pZ3P+gMVOXst596vCKgCLhDAMUcuTD5xKcolkgIhbrG1JUK2omZYyB15XmlrUtFZ82WTrl38XajhVRyl4qMfh8qAmh9SyNi/E6Pmz3C1FQeahuZ7k8GDypTWCG6NtW/jjRqaNkQFEFnnHGG3dX3J+1iucxG5GxqZ3NC8OgAfnAA7ir0GNL4L//yL4bgNTQ0yIUXXiiXXHKJ8clLHbD9TuAFDN2YSXauJBr32GOPtbv4/sTccuK8EfLLJzdLp5bs8Y2nNqAIhBUBgm/wo7PpQRJxkdqKEhlbV27y11EndtLIclOBIqxjyKRf77zfKX9dst0EVJRH1CybCWa6T/8I4JDQ3hWXk+aNMH8n/e/pfwvp08iBa+Xtt982vniYTSlllqq9oyYthRFcCByDbB/Z1t7R95wRPNgsBI+ACFeslrw1qGDJOE2wRX/CRF9++eW9zLkf+9jH5Gtf+1p/h3heX7WT5D24ZIdEY8blxnNbeqAikAkCGseYCUr972N8yaxD2U4w+YDEIWjlomjpSnq0dNzAyyIlMqqmTCrLS2Tc8HKZVF8hY+vKZHRtzm6x/Q/Q45bX17XLP5Y3mfx8RMtaiDw2p4cVOQK4LaDlnjuxWuZNckOmBoIUwobv/YYNG8xuZNk46aSTZK+99jLBlgRBIFjxUA65EgI6UEC54jlD6VfO7j6YaGHOkDxXdWFpk/w1g8n1118vjzzySK/dNm3aZNKspKpse+3g48ceY6vkgGlR+cfyZqOO9tGUHppjBHioU44uzp0phEKv2rriJjIzYhlJCPsZti7B3az2DbJWGiFZb0KoVASBY1tZaQ/DaxhWavzOKsoihsChpRte3fO9tjL8aU2Gij0Jlx9YskNeXNViyqPFTPWmcF7/Qx2b7p8bBPhLItAIl4XjZw8n1ihwgWQRZJlqpn3sscd2qU379a9/3VTBctUhl5bKofYp63nwUjuI9o7Ex/jK+a0ikdruQN+feeYZExljbe2p+zL5+OUFIdTVe3xZs5DnKgvXchBD0DbJDF4iEpESOXLPWgnjwxwz4ePLmqSjO5GVm2ahXBT8TfK3iVpqeHWp1FVGzD0J/yD8zHC3oEIDuS3ZXlXWQwILZfwDjaOzOy4PvL5DSktLklrMgfbXbYpAJgjw4nDIbrUyYWR5Jrs72Yfn/plnnmnKlKVrEL+8v/71r0bjlm77UNehvcM8m63Exn37l1OCR2eIpkV16cre3XeAqb9JMkgt2tdffz25mlDol19+OfmbEGqSH6soAoqAIqAIKAKKQGEhQDTrj370I/nJT36S9MnDP45IWurTE03rQtD8o8AizsBVMOlQ+5VzgofdGxAIjAhai0c0LblurOB39+tf/1rOPvtsk/SY9TNnzpSFCxeaSaGsGVmvIXyjR4+2h+mnIqAIKAKKgCKgCOQxAhA9TLTwDypXHHjggU5Hg+YuV8EVdiA5J3h0hDJjMFwia4OSP/zhD/KJT3wiGTVLEMZLL71kiNwLL7wgp512muCHh+CISf05ChGjYr3sssvkf/7nf4LqmrarCCgCioAioAgoAgEjsGrVKpPndsGCBXL44YfLMcccE5j1EOJIha1cae+AMhQEDy0e5tP6+vpAtHgrV640OfIsgQP0733vezJu3DhD8kh0/Oqrr6atfmGvNzJcQwJVFAFFQBFQBBQBRSC/EMDnn6oVlDG1QqkyqlmwTJ482a72/YmvHxrCXPne2QHkLIrWdoBPMkkT4QIorn3x8PG76KKLkto5zsdEX3PNNQMSutT+kdKF4AwleKmo6HdFQBFQBBQBRSA/EOC5T+67VKFEKQmO0bJ961vfSt3k+bvNe+cqx6/njuQyD17fTg8bNky2b99uzLQuffHQDvatS4v5lSWdYCbGyRIV7ty5c02OHPLqzZgxI93uuk4RUAQUAUVAEVAEQo4AJO6ee+4xyh2KGuB+hfDMP/744531nrQoKK1Yci2hMNFaEPDFI6IWsudSnnjiCSH8mdJoqUItXIInKEsyf/58kxwZR0tUtblWrab2M4zfFy9eLPyRQKBdEnLGyjwREEMSylwIYyL45uGHHzbaXpfj4+2Oa4sIriCuMV6SNm7cKLgl8LaK6wMLyT35+3JZ/znouWEeuCmTmxL3DSLdqB9JYlL+RsMS+MT1yksk2oBly5YZawHz0NjYaOaCe1oYbvau54trGYvLDTfcIGPHjs2oebC67rrrjGuM68SvaGguuOACpyWm0g2KRPlYgF577TWnyWuDvjekG0uxrOPe9/3vf9/cRyBz+OJRueJ3v/udSZvy+9//3gkUzCG+d9yrXF/fnjqYCJHEYrFEY2Njgk/X8pWvfCUxbty4xAknnJC48sorE7/61a8SixcvTmzbts31qYqivVtuuYVMp4EtkUgk8ZnPfCbxzjvvZBXPp556KnH00UcHNi4wq62tTaxbt87ZuMDoxz/+ceKcc85JTJo0KTFs2LBA+x/kvGfSdmVlZWLChAmJ4447LnHVVVclnn32WWdYZtpQW1tb4oEHHkh87WtfSxxyyCGJhoaGRFlZWUHj3t/cvPnmm5nClgC3OXPmBIbTtddem3FfvO7Y0tKSmD59eiBjcH1v8DrGQjvuhz/8YXK++Ds94ogjDAe4++67E88995yz4TY1NSW4PsIiRJWGSgAHkFwLpHHLli2umy3a9u68887kH0x/N34X68ePH5+44YYbEu3t7YFivXbt2sRll12WKC8vD3xckAEXBO/JJ59MnHnmmYm6urrA++xiLoNqgxv2iSeemLjjjjsCvUZonBfCG2+8MTFv3ryixtzOJYRk2bJlGePO3zGE2B7v+jMbBK+1tTWxzz77BDIGV/eGjCekCHaMRqOJ0047Le188WLsSrq7u42CKh6Pu2rSdzvU+g2VoPJHjY95xqWgLiXXnkp+IUDk81e+8hUTzt63vJyLkXCt/eIXvzAJsH/2s58J5pegxa/Jd926daYk31FHHWV8SjA/FLMwhw899JCcf/75xqxPHssgBP8dUit84QtfkCVLlgRxCm3TJwJ+/7Z8nt734fnef98ABNAA7hE33njjLvVlWY+7hyshoBP3sjDNYegIHuDgJwRYKoqARYDC0CeeeKJ85jOfkXfeeceu9vX51FNPGefaSy+91Phk+GosSwfff//9JuM6JfXwOVLpjcCDDz5o/G1vuumm3ht8/CIgi1yYJDx/8803fbSkhyoCikAuEMB3lxd58uHykobw6Sq4gpQo+N9VVlbmYnj9njN0BI+eEtXCwysb2pR+kdENoUOAP6BbbrnFaNtw7E5XTziTTqMBu/zyy+XYY4+Vf/zjH5kcEop9br/9duMQ7IrghmJQAXSC6wJC9s1vfjOZ2NzradCOnnXWWeKSMHrtix6nCCgC/hCgahVBlxA9cuG60LbxXEIhRX7dsEkoCR4g1dbWmqg/wFNRBFIRwGz71a9+1ZhtiXTNVKw59ogjjpBsmWMz7dtg+xG1TD5H164Lg503n7eT0PSOO+7wNYQrr7yy38LkvhrWgxUBRSAnCGCahehRl96FoOEnj28uK1b0N47QEjwLmFctTX8D1vWFg8Bzzz0n1BO+8MILBzXbpppjKUGXb0IRbJu3Kd/6nsv+4nuD+cSLvPfeeyaNgpdj9RhFQBEofARQGmBpRCEVRgktwQMsQKNYr2otwnjphKNPaHh/+9vfClq566+/fhez7dq1a425Lt/MsanoksfugQceSF2l3zNEAM3nihUrMty792748xV7AEtvRPSXIqAIpCLA/QGXMhem3tR2XX0PNcEj8lUDLlxNdWG38/7778s///M/mwCERx99VMgmjtYLNTz+U/nsz4l/hxINb9cvb9iQfC9ia1d7OVaPUQQUgcJGAOui5ShhHWkoatEOBA5pU8gKj5mFmrAqisBACDz//PMmVcasWbMKJuIRLXZQvqhEfVE1hEoRQZ1joPnizZeAKkypZIB3LRC8zZs3e2oW3IMQ7mMXX3yxqcQRNOb4G6HBJEBHo66DmE1tsxgRwKqIEoH7Zpgl9AQP8DDVNjU1GTDDqgoN8yQXW9/Q1hVSOgucd4Mqe4OvK5rPqVOn5uwygeT85je/CYTgMSheEr1IUE7TYE7wxrRp07x0a8jHoNG+9dZbh3ycHqAIKALpEcCqwn0lqPty+rMOfW2oTbR2ONxo0TQQraKiCCgC7hCAXOHjl0tBcxekdiloLdlQsaM/WCWyJbwcqygCioAbBNDc8TeM713YJS8IHiDCljHTeo2IC/tEaP8UAUVAEVAEFAFFILwIYJrF9y6MOe/SoZY3BA/TLKCiGg3bG3k6YHWddwSY66DMY5n2Sv09M0VK91MEFAFFoDgQINiNcmT4tuaD5A3BA0x8V3jwQvJUChsB6n2S3y7bwkvEv/3bv5lAjWyfW8+nCCgCioAiEE4EcBFD+UBmj3yRvCJ4gErABZFxaqrNl0ts6P1EQ7vmUQM0AAAgAElEQVTbbrsZx/v77rtP9ttvv6E34uGIj3/846Z02dVXX503KngPw9RDFAFFQBFQBIaAAIF7JJofPnz4EI7K/a55R/CADC0LqtIgHbNzPzXF3QNbteHUU081pOuaa66RUaNGBQLKnDlzTMWC+++/X/bff39zDl4iVBQBRUARUASKGwEUDvANlEv5lsUjLwke/lmaALl4/uh4a/rWt74llBs799xznQ2cP1gK0j/55JPyiU98wlm72pAioAgoAopAYSCASxhZPPLRLzsvCR6XDY6OaPC0Vm1h/BFlMgo0bXfeeadgtrWatkyOS7cPmsEnnnhCfvCDH0hDQ0O6XXSdIqAIKAKKQBEjAL/AmgPfyEfJW4IH2Jhq7QTkI/jaZ28IWLOtF3LmkiR6670epQgoAoqAIhB2BCB28It887tLxTWvCR6hyrbKhaZOSZ3Wwv8Ouce8itk2E/Mq+wdh5i18pIt3hEEFcpEolXxaKvmJAM+aoDI5cG2ob3nurwvmmATw8It8SYmSDrW8KFWWruN2HXZxmzqFh7hKcSEwe/ZsEyABybvqqqvk5Zdf3gWA0047Tb797W9nLRp3lw7oirxEgEjuBQsWOM3JyIMDc8/YsWPzEhPttJjnzSmnnGJ8d13m6+TaGDlyZN6aAwvp2iCoAj//fPS7S52HvCd4DAaWTekf1Kn5UD4kdQL0uxsEuOEeddRRpmj9j370I9m6davMnTvX5LQ755xz3JykQFvJdT3FXJ+/v2n9/Oc/LxdffLHzyDki8bI55qDPFXT7/c1PuvXZiHIkH+uPf/xj45vl+nzZvjbSYVjs68h3Z1/E8h2LgiB4TAJ2cmpa8sfn8q0q3ye4mPoP0f/GN75hkhQTQHHeeedpAMUgFwAPlFz/vXD+MJGEVMhyjU1qX7x+DxLbMFw/qbhkc76yea7UMer34BDALYMUXWhSC0EKhuBxE4PkUVibyQnyplYIE1/IY5g3b56wFJLwRhmEcDO74oorjFkoqHMM1G8IAs7M+LvkQm677Ta55557CvZ+wX1w48aNRgsZxPx2dHTI5ZdfbiwntI//2AknnCBoP3Mht99+uzz77LMF5eOYa0xzMY+5OCd+sfhWjhgxomDuBwVD8Lgg0N6Rr4aHRX19fS6uET2nIuAcAfxAgng401EytD/yyCPO+xyWBnGQHijFwaJFi4QE1yreEOD6eeihh3Y5OFcE75VXXhGWQhP+/nOFaaFhmW484Atv4F6Rz0EVfceW11G0fQfDbyYI1XlQUU7pzqnrFIEgEaCCx1577RXkKQq2bcz2++yzT7/jy6e6kv0OImQbBiLUIetq3nRHMQ12qiB3KIdYCkkKjuAxOUTTYksn6EJFEch3BLjpHHfccfk+jJz0/7DDDpMxY8bk5Nx6UkVAEQg/AiiDcGUoRBJdkASPSwo7OgQPE4KKIpDvCHz5y1+W+fPn5/swstp/fHL/4z/+I+dBJFkdtJ5MEVAEMkaAvIP4AOdzMuOBBluwBA87ug260KSiA10Cui0fEBg9erTcddddJvVLPvQ3132k/Nxvf/vbAc2zue6jnl8RUARyhwABZvleqWIw9AqW4DFwfPHwwcG+rtnBB7sUdHvYEZg1a5b85S9/kTPPPDPsXc1p/w4//HB5+OGHhQTXKoqAIqAI9EUAyx757go940ZBEzwmFf8lHKkheSqKQL4jMH36dPnjH/9otFMaeNF7NseNGyckuSYq+IADDui9UX8pAoqAIiBiUuiQTg1f/UKKmE03uQVP8Bh0TU2NSaHCpKq4QaDQNaJBpSUBfRdtX3DBBfLCCy/IL37xC0Fjle8ldbxelWjp99xzT+Nr9/zzz8vXvvY18/eeaXsu5iLTcxXLfoNhWuj3jiDmeTBMgzhnIbbJtYeyB8seadUKXQoqD95Ak8WEQvCoMac1awdCKrNtQf9x4PyaSwkyOMeVNhkf00suuUQuuugiee2112ThwoVCXrclS5bIhg0bTKogcCyEhwMJkSlDyDJx4kShBjGl6I499liT1NprBFyQ85zL6zeX58ZpfSBRgjcQOum3DYZp+qN0bSoC3Acpaco9pNDSoaSOM/V70RA8Bs0DkQnG9u71gZAKXjF/J1v99ddfb9LRuMaBm9nRRx/tutkhtUd2fteF5ukANxk0ygQBuBJC/Pfbbz+z0CYpgniZgUiuW7dONm3aJOvXrxeqDqDxyhfCRz9ZML3OmDFDxo4dKwSb8HfsKn/dGWecYdoEFxX/CPC3e+SRR/bbEA/W6667Tp577jmNbu4Xpd4bBsO09976Kx0C3Ee4H3LfKKZ69SWJfLnbp5s1D+sYLiSPGw0PWhVFQBFQBBQBRUARKFwEbJ16LHnFJEXhg5c6oZh6bI48NBoqioAioAgoAoqAIlCYCKC5w6Wo2Mgds1l0BM8MOhIxtWox1SrJK8w/ah2VIqAIKAKKQHEjgKsKLizFSO6Y+aIkeGbgkYjR5EHy8FlSUQQUAUVAEVAEFIHCQAByh8WumIMqi5bgcQnjWI25lshaJXmF8Ueto1AEFAFFQBEobgSU3PXMf9EFWaS77EmVYNOnBJ3+I935C3ldgqjOaEIiJSIlIlLCf3ku8YRIWaQklGNJJES6YnHTvzyHWbuvCBQ8AtwPO6MJqSqLhPJ+ko8TwLMcKWbNnZ03JXg7kSAUHdbPRaEkz14e/j8hd0+v7JTtbV3S3tktsVjCML0SCSdBGmzEENXWzricsV+9jK4NX2qNju6E3Plio0QiIpFCYNODTYhuVwTyCAFewBD+NKPxhHTHElJfUyqnza+X8rICePvN8VwQUIFZllRKKiLhe0LlaFYw10LuVJPndgK4ae0/pULe3RKRlVsi0tjcJW0d3dIdi3Oby7u3VggeN2Z4ahilNCKSkIRs2BaVCJ1VUQQUgdAgALGLxcnvKDKmrkzmT66W2ROqldw5mCEbUKGau/8DUwne/2FhNHcwfy4Uom6KtfxTCiS+v0IxRlZH5IApFTJrTJms2lopqxq7ZHNTD9GL7iR62G/zgY4YU3PI+4r5uLy0RAme76tXG1AEHCHAiyFvhYmETBhRLvMn18jsiVVSWVbUbvBOwLW5ba2SxkmjBdKIErw+E8lFYkke1S6KpaRJHxgC+Tm8KiLzJ0ZkRkOprN5aIau2dMsHTZ3S0tEt8XhC4omEUa/nA9ELBCBtVBFQBAoOAcyw/JswvFwWTKmRvSdUS4WaY53MM2XvUMigjNHqVLtCqgRvV0yS0bXY8xEleWlA8rGqrjIi8yZA9MpkzbYKWbmlSxpbuo3ptqMrasyf+FEo0fMBsh6qCCgCOUMAU2xHN24oIpPrK2TfKTWy5/gqo1nPWacK7MSQO1uVSsld+slVgpceFyktLTUpVCB5XEjFVL+uH0icrx5WUSKzx5UZjd572ypkVWNUPmjqkua2LunojgrRqvkajOEcLG1QEVAEQo8AvnVYIrh3TR1VIftPGyazxlVqwJPjmYvFYqa2LM9lfTb3D64SvP6xMSRv5MiR5kKC5OlbwgBg+dhUVVZi/PN2G1Uq65vKZXVjhWzY3iXbW4m6jUlXtCcgI1/89HxAoYcqAopAniFgImJjPRGxwyojMmtctTHDTm+oyLOR5Ed3bcYLaslXVVXlR6dz1EsleIMAT5kTS/JaWlqKtuTJIDA52UxgwPT6Upk6MiIftFTI6q1RWbetW7a1dEkbKVbUT88JztqIIqAIOECAiNhYj7auujwi+06tMsETRMeqBIMABQnsc1iDIAfHWK/EwTEyjv+QPJw5WTTHTgag+diF/G3j61gqZNuYMnlve4Ws2dot21q7pbW9W823PrDVQxUBRcA/AuT3JHpzUn25zJlYI3uMrZTh1aX+G9YW+kWgvb1dWHj+EgypMjgCitLgGCX34MIiTx6OnZQ4IxBAJVgE6msiwkKKlXU7KuS9rVHZ1NQlO1q7JRqLSXc0bnJKlVBZItiuaOuKgCJQpAhwb8FRpLM7LrWVEZkypkL2mVwju4+tlFLNNxn4VYHWjopTPHfxj1fJDAEleJnhlNyLJIqtra2ybds2Y7rFhKsSPALV5SWyx+iegIwPmitk7fYe821jS5d0d8d6afXUVy/4+dAzKALFggCJzW1i4mkN1TJvUrWMrSsvluHnfJwoVfC7w4qmSpWhTYcSvKHhZfYm2AJiR4QtCZG1tJkHED0eUlpSIhOGs1TI3uPQ6lXKuu1R+WBHl+xo6xISJ5NQVHPqeQRYD1MEihwBtHWxRMLU0CalE2lO5kysNto6TUycvYuDwEaesZhj6+vrs3fiAjqTEjyPk0loNheeJXkazeMRSB+HcfPde2xE9hhdKh+0lMv6HVUmKKOpPSqtHd1CTj0SrZBEWU24PoDWQxWBAkcAbxtSmxCxj7PH2OFlQhTs3InVMna4auuyPf02UpYctJq9wjv6SvC8Y2c0d7xZEHhBOg+9EH2A6eNQSnNNHF5qltnjymXDjpis20FOvW7Z0dYt0Sgm3Fgyr56acH2ArYcqAgWEACWlu6NU0BGpqSiR6aOqZO6katltdIVUaBmxnMx0R0eHtLW1meepFhnwNwVK8Pzh1ytXHr4CmGzVT8AnqD4OJ3nyHmPKZOboMtnaViEbmmKyfntUtrZ2y/bWLolhwo3GjcO0CcsIeV1ZH1DooYqAIpAGgdS8dXVVEZk4olz2HFctu42pkPoafSSmgSxrqyB2EDx83dX1yT/sejX7xzCZRoVIH0y2XJwa6eMAWB9NENg2eljELHuPLTN59TY1Y8KNSlN7tzS3o9mLCw7Uxl9vp1pPI3F9gK6HKgIhRoC0JtSFJQ3T2LoymTa6QmZPqJZxaoLN+awxNyhI+MQqpkoSN1OiBM8NjqYVtHfk6bF+eZqI0SG4PpoigfKkEaVmmTOuXDY1V8r7LTHZsB2i1+OvR7oVJXs+QNZDFYEQIYDplZc88tX1vMCJIXJTRlWYYIkp9RWa3iQk84W/HeQOjR3PUBV3CCjBc4elackGX3DBEnhBORWV8CBQVY6fTalZ2saXy8bmmGxuictGyF5HVFo6dmr2YmrGDc+saU8UgcwQwPxKxRte1iQhQlWJKaMqDakjGraiVHX0mSGZnb06OzuTlSnU38495krw3GNq3kRseTOCL9QvLwCQHTSJU/XMhjKZ2SDSOgHNXlw2t8YM2WvpiElz+860K9EEwbjJaFwHp9YmFAFFwCECEDqIHUmHx9RC6ipkxuhKk+KkokxJnUOonTWVmrxYK1M4g7VXQ0rwesHh7gd58vAl4CImKbJm4HaHbRAtEZwxs6HULG0TyuWD5pg0tvX47LV1xYzfXiwal65oTBJoB1QUAUUg6wiQcJjc8vwJEv3Kv9rKUhlTVyqTRlbIzDGVMnFkheCWoRJOBFB6kHnC1nlXf7vg5kkJXnDYmpbR3hEVhF8eaVRUDR0w4A6arzFm3DKZPkpk7vgK2dIaky2tcdnYFJWmjpg0NnVKCfYfFUVAEcgKAtafDk16d7QnpclkCN3YSuGTQAnMsyrhRgCTLJGyuC/hzqQSLAJK8ILF17TOxYwKmreWrq4uE2WbhdPqKRwgUFkm/xegMb5MdnSIbG2tEtIrqCgCioB7BJJaurgYXzqIG9xtVG2pIXNTGypl/PAyGTVMH1/u0Q+uRaxZ9vmnKVCCwzm1Zf0LSUUjwO+23AoX+fbt2zWVSoBYB9U0CZUbakQaNFdWUBBru0WOAH50EDzSmQyrjMikuh5fOipLTBhRIZXqT5d3V4iNkrXPQDXJZm8KleBlD2uT24cceaRSgeRhstUSZ1mcAD2VIqAIhAYBzK6d+NElSGUiUldVKmNqS2X8iHIT+UquOtXShWa6PHXEVqXQjBKe4PN9kBI83xAOvQF8D1BRp6qs9a1m6DjqEYqAIhB+BPBWte5xXTHSlxAaIUIcxJi6chlZXWqCIyaMLJfRteUmf134R6U9HAgBm7g4Ho9rgOFAQAW8TQlewAD31zzqalKp2ChbLc3SH1K6XhFQBPIJgVQfOkyusLtoLGE0dKNrS03U64wxlTKmtlwwvWrEaz7N7uB9xc+utbVVSPQ/fPjwwQ/QPQJDQAleYNBm1jBRtvxBQPQ0k3dmmOleioAiEC4ETJRrLGE0dXC6eKwnfQm1XYlwnYR2rq5MGoaVS6nGJ4Vr8hz2hgT/NpBCKzk5BNZjU0rwPALn8jD+ENDo8ceBbx6kj98qioAioAiEDQFL5uJxMalJ4ibBsBjz6vDqiEwdVSn1w8pk9LAyGTmsNGmeDds4tD/uEOju7jZKCp5bo0aN0lqy7qD11ZKyCF/wuTuYpI8kQ8YplXQq6pTqDttia8n6OxXbuHW87hCwZlauJQIhqOcaKSkx1VxMNHltqVSXR2Ts8HKZOLJcRlSXyejaMo1ydTcFedMS5ljy22me1/BNmRK8kM0JxA5TLX80NjmyavNCNkkh7g4P5tauuHkoV5aL8DDGZMZ6TQQb4onLUdfsdYFWjnJfpCch4Mu8JMTFBDxA3CjrN7auXCaMKJfh1aXSUFtmCF6Ouq2nDQECqVo7qjZpoGAIJqVPF5Tg9QEkDD9LS0uNc6pq88IwG/nVB8o47Ta6UqoquiUWS0hja8w4uOPIjkkNTQykj99EMrKOp7lq/fJrnofSW1NzZWeJL+YZEgeZQyMHsaPkF9cDKUnKy0qktiJiariOqC41ZI71mn9uKIgX9r5EyKKAgOCREUJTfYV3vksSzJZKaBEgzJwADD7VNy+00xS6jkHk2rrisq01Js0dMVNibd22bmnvRrvXs56MFTzwDbkr6anvWRbp0fpZ8qdav9BNbb8d4k4OwWc+IXDRnRo4DsBPDg0LhG7UsFKpKItIDURuZIXUVUekrrJU6oeVyrCKiGpi+kVYNxBAga84fuM8j1RrF+5rQgleuOcn2TuSI7NQyxZfBxVFwAsCkIC27rhsb4tKa2fcmHM3N0dla2u3Meui3YEUmvQWO/V6SZKXECktLRFIoCGA/MeiGkAvU5HxMUBsBYLWQ+B6Uo/Yufm/1/SElEbQxpUarRxEjmAHY2atjEhtZURG1vSYV+2xtm39VAT6QyAWi5kasnzW1NQYgtffvro+PAgowQvPXAzaE6vNo/QLb08ahj4oZLrDEBCA1KHh29EWMyQQDSDkb1tb1Jj1uqIJicWpxRs1GiJIRRnZancyEMP3IIERlhKjTWKb8QGkH+oHmJwNAxn/7SRshriViMGXeQBnS8CMhnWnVo79eghcmcG5oqzH3N6wk8RVV0SMFg4/OYIg2FdFEfCDAIqFtrY2Y4pV5YIfJLN/rBK87GPu+4xELPEHR/AFf3BE4KooAkEjQBWCzu64Mfd2dEMGY9LZnZCtrTHZ3h6V7ij+XXFD6Fo6Y8ZEDMHguIiUGEJiyR68EG2h8QPbaVY0pBA+wpJKDO3AdhJJS3zsavu5c7M53K7z+jlYW0mN2U7+ZGmU4VMp/Yes0Zb1f8TXDdM4f7GMAyKHlwxEOZZISG1FqQyripjtkDfWk0uuvqZUKssjhrRVl5fI8OoevzjaU1EEgkAAHzt87TDDolDAN1wlvxBQgpdf85XsrXV0xScClbk6uiah0S85RMBEYkZ7NIGYgLtiPRG9EEG2YRre3h7rKSgf7VkH6UMghRwTifREcUIMoS9Wu2V8yKSHCEGcetaXGKLEfj3Er0S6cD7bKalkcGdsqN1kPnvoV8+qJGkTkcqyiLCNdXTPfO6smQoRhVf1kNWeOqp2v4pk8EpPot9hlT0vX/QV8zbb+Y6ZlCAGCBoBDJA5zKn4wKGFYz3BMCqKQLYRsM8WDaLINvLuz6cEzz2mWW0Rcy1vWTYIgxQrKopAviAA6YvFeoICCP7ARIxWi9JWkLgus70nYMBowxJiNIhNHTHDvCBW8T5EzO4HBj3EayeDhKztNImypsT814MU5NHSKUihIVclPZo2NqCBLNmpKB9eVSos7AfZM4EppSVSHokISg6OxUyNibSqjHU9v5Ww5ctVWbz9JHMD1iFbVUmDKPL7WlCCl9/zl+w9fhL8cfKHidlW/zCT0OiXIkbAat52Ury0SPRo/3o0gWl30JWKQIEjgCUIYsdzA4uQKgoKY8KV4BXGPJpRWNU6f6zkJ2JRUQQUAUVAEVAE0iFgo2OxBGlOu3QI5fc6JXj5PX9pe2/NthA+/mhJraKiCCgCioAioAiAAM8GNHYE7OG/zXNCrT6Fd20owSu8OU2OyEbbEv2E2VajoJLQ6BdFQBFQBIoSAevOQxYGzLH6XCjcy0AJXuHObXJk/EGzkDdP/fOSsOgXRUARUASKBgHrZ8eAeQ6on13hT70SvMKfYzNComxRyRP6jslWVfJFMvE6TEVAEShqBGw+O0BQl53iuhSU4BXXfAtOtaRV4ZM/ds2fV2QXgA5XEVAEigIBfLF5qefl3r7UF8XAdZBJBJTgJaEori+81fHHr4EYxTXvOlpFQBEobARSI2MhdvjZqRQnAkrwinPek6NO9ctQ9X0SFv2iCCgCikBeIdCX2KkbTl5NXyCdVYIXCKz51yhJkgnEoK4tNwYCMlQUAUVAEVAEwo0AxI57N1YZ7tvcv7U+ebjnLFu9U4KXLaTz5DwQPRbNaJ4nE6bdVAQUgaJEQIldUU77kAatBG9IcBXPzqlETzV6xTPvOlJFQBEINwLWFJuaEUE1duGes1z1TglerpDPk/PabOdqus2TCdNuKgKKQEEiQFQsplg+CZ4gA4ISu4KcameDUoLnDMrCboiqGNxcEDR63GBUFAFFQBFQBIJFgEA4LCpo7iB1LFpWLFjMC6V1JXiFMpNZGgdEj5sN6VW40UD09GaTJfD1NIqAIlA0CNh7LcSOVCd6ry2aqXc2UCV4zqAsrobsWyVJNIncUnNBcc2/jlYRUATcI8CLMy/QkDtenO1LtPszaYvFgIASvGKY5QDHaP1CeMukeDXmWy1eHSDg2rQioAgUHALcP22qE+6jEDutFVtw05z1ASnByzrkhXlCNHncoHjztERPb1CFOdc6KkVAEXCDAJGwaOx4Uea+iSlWX5DdYKutiCjB06vAKQJ9TQz4jajviFOItTFFQBHIYwS4R/IizMJ37o9o7NSXOY8nNaRdV4IX0okphG6l+ulZrZ6+nRbCzOoYFAFFYKgIpJphuQ9C6rRi0FBR1P2HgoASvKGgpft6QoAbG/n0MEPojc0ThHqQIqAI5CkCaOps5gHcVtDY8cKroggEjYASvKAR1vaTCPQ1TWj0bRIa/aIIKAIFhAAvtZA6fOwwvaqrSgFNbh4NRQleHk1WIXWVGx9vtphxeZu1N8BCGqOORRFQBIoHAfsCyz2NoDPua5hhVVtXPNdA2EaqBC9sM1Jk/eFGaIkeN0hMGNwU1VevyC4EHa4ikKcI2JdVPrlvYZnghVWDJvJ0Qguo20rwCmgy830o+OhB9qxZw94otd5ivs+s9l8RKCwEMMHaIDJGZi0Q+mJaWPOc76NRgpfvM1iA/UeTx80TsseN1JpwNeKsACdbh6QI5AkCfU2wkDmInd6X8mQCi7CbSvCKcNLzacjWhAvZQzDhckPVJMr5NIvaV0UgPxFIfdnkXoQ1wZI6NcHm55wWU6+V4BXTbOf5WK0JF+0eN1dNOZDnE6rdVwRCigD3GBbuOdxr1F0kpBOl3RoQASV4A8KjG8OKgHVs5gaMcANm0Yi1sM6Y9ksRCDcCfUmdfYFUv7pwz5v2rn8ElOD1j41uyRMELNnDjGuj2JTs5cnkaTcVgRwhgPmVe4fV1NENfVHM0WToaQNBQAleILBqo7lAgBu2NeNa0woaPW7a6rOXixnRcyoC4ULA+tRB6gjgsq4e+kIYrnnS3rhBQAmeGxy1lRAiYN/O+cRB2r6dQ/bUQTqEE6ZdUgQCQAAiZ+8F3AesTx33AzW/BgC4NhkaBJTghWYqtCNBIoBGj7d2bvS8xRMNZzV7epMPEnltWxHIPgL8nduFv3f+xnmx429e82pmfz70jLlBQAlebnDXs+YQgdQ3eh4C1m+PB4CacnM4MXpqRcAjAmjmLKGzgVep7hmqsfcIrB6W1wgowcvr6dPO+0WABwMPBPtwoL1Uwqdv+34R1uMVgWAQsH+z/P3yd8zfqn1J02j6YDDXVvMLASV4+TVf2tuAEUC7Z025fOehwcOCBwefSvgCngBtXhHoBwGInH0Z428T4WWMxMP6t9kPaLq6qBFQglfU06+DHwgBG5Vr0yjw20bdWdKnpp+BENRtioB3BKwrBZo6NHSpvnS8cEHuVBQBRaB/BP5/u3ag2ygMBGH4/d/6NCeNbkuTa9U6cQKfJbQYB2P/u8iTNQTefTZaEPhA4NZ3PscMH8H3AZkKAt8mEEE3M3QRdPP98n3st1H6IQJ/CRB4AgGBHxKYgi+LUxaklPkdkC3dH8J12+kJdMu1NhPO+9LPIZIl94fp9GFggg8kQOA9EK6ur0Wggq8LVrd0s5XULaUsWgoCVyOQd6PvRWzqEW85CLqrRYP5PosAgfcs0p5zOQIReHNRy7dEyVB02yliL+LPt0SXC41TTzhx3+3WxP/Mbvfb1cb+qUGYHAKbCRB4mx3g8dcicG/hm5mMCECi71px8a6zrZibcd3M9YzpxHPiWkEAgecRIPCex9qTEPhEoAtkM33NdnT7KpmOHBV9ua4gsINAtlXnVuu9WJWV3uEdz0TgMwEC7zMTVxDYSqCir1mRLqQZVARet3i7kMqMbHXX6R7e+KuYS/zlfGbm+sejMXg6CCaEwAkIEHgncKIpXINAFtoe/VC9M4/w62Ib24xf21kEjgSakYtNXDWmIuRSGkOJp2aR/Zk4UlRH4HUJEHiv6xsjQ+BLAjPbUvEX20W6Gb+KvyzQPWz3fon37X/Q+KhNbExhl1jw5+Dt3WwCCNwkQODdxOIiAu9NIAt6MzO1FX5T/M3FvcKv9r0JXGP09XN8fKLZ4XwAAAIOSURBVBRxIZCsXP05fd0sb9oUBBA4JwEC75x+NSsE7hKYomCKv5ynRAhm4Y8gyJHzCoLWZ/vdB2n4FYH6adqZgcv1lPorPpm+mvVfDcTNCCDwlgQIvLd0m0Ej8DgCEXrNCPU8tuIiIi/iIjaldorACsHY4/G4kb92z2F2PMo318O37ceZ5Hr5xpZvRVzqCgIIIDAJEHiThnMEEPgWgQiOKQJbn4Il11raHnGSUkESgdJS4TIF4fxt77ln288Kexx767dsrh2PsslY5j05n3PuXDv3Kdhy3vYVc9IHAghciwCBdy1/my0CTydwFD/HesRQslcRM23rIFOfJfUKvFzPvRVBx7Z5363z/D4iKvare9Oekmf1mbeEWtqnMOvYpp333RqXawgggMAKAgTeCor6QACBpxCo0LpnO4i2t/4/G/F1LBVkuT7b5/nxHnUEEEDglQgQeK/kDWNBAAEEEEAAAQQWEPj3AcyCznSBAAIIIIAAAgggsJ8AgbffB0aAAAIIIIAAAggsJUDgLcWpMwQQQAABBBBAYD8BAm+/D4wAAQQQQAABBBBYSoDAW4pTZwgggAACCCCAwH4CBN5+HxgBAggggAACCCCwlACBtxSnzhBAAAEEEEAAgf0ECLz9PjACBBBAAAEEEEBgKQECbylOnSGAAAIIIIAAAvsJEHj7fWAECCCAAAIIIIDAUgJ/ABKoeOJ8y/ta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0" y="2781300"/>
            <a:ext cx="6019800" cy="40386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18D6CE88-AA55-4F02-A143-3EEEDFF8E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E0358C8-7626-4D7F-B256-CE8763067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11064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6FD766C-7384-4C5E-92DA-B04B8D220150}"/>
              </a:ext>
            </a:extLst>
          </p:cNvPr>
          <p:cNvSpPr txBox="1">
            <a:spLocks/>
          </p:cNvSpPr>
          <p:nvPr/>
        </p:nvSpPr>
        <p:spPr>
          <a:xfrm>
            <a:off x="3593123" y="655175"/>
            <a:ext cx="5615354" cy="9888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Опыт работ</a:t>
            </a:r>
          </a:p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МОДЦ</a:t>
            </a:r>
            <a:br>
              <a:rPr lang="ru-RU" sz="294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94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854A09-C4AF-4155-9480-B8458C34E1E1}"/>
              </a:ext>
            </a:extLst>
          </p:cNvPr>
          <p:cNvSpPr txBox="1"/>
          <p:nvPr/>
        </p:nvSpPr>
        <p:spPr>
          <a:xfrm>
            <a:off x="574432" y="1650545"/>
            <a:ext cx="6211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СТРОИТЕЛЬСТВО ЭСТАКАДЫ ЧЕРЕЗ ЖЕЛЕЗНУЮ ДОРОГУ И ДЗЕРЖИНСКОЕ ШОССЕ В Г. КОТЕЛЬНИКИ  МОСКОВСКОЙ ОБЛАСТИ</a:t>
            </a:r>
          </a:p>
        </p:txBody>
      </p:sp>
      <p:graphicFrame>
        <p:nvGraphicFramePr>
          <p:cNvPr id="5" name="Таблица 11">
            <a:extLst>
              <a:ext uri="{FF2B5EF4-FFF2-40B4-BE49-F238E27FC236}">
                <a16:creationId xmlns:a16="http://schemas.microsoft.com/office/drawing/2014/main" id="{EC23FF70-5C63-4FFF-BB85-32DE2A058F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506509"/>
              </p:ext>
            </p:extLst>
          </p:nvPr>
        </p:nvGraphicFramePr>
        <p:xfrm>
          <a:off x="392219" y="3281761"/>
          <a:ext cx="6771129" cy="30154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3301">
                  <a:extLst>
                    <a:ext uri="{9D8B030D-6E8A-4147-A177-3AD203B41FA5}">
                      <a16:colId xmlns:a16="http://schemas.microsoft.com/office/drawing/2014/main" val="2417271413"/>
                    </a:ext>
                  </a:extLst>
                </a:gridCol>
                <a:gridCol w="3587828">
                  <a:extLst>
                    <a:ext uri="{9D8B030D-6E8A-4147-A177-3AD203B41FA5}">
                      <a16:colId xmlns:a16="http://schemas.microsoft.com/office/drawing/2014/main" val="998045845"/>
                    </a:ext>
                  </a:extLst>
                </a:gridCol>
              </a:tblGrid>
              <a:tr h="354447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СТОИМОСТЬ КОНТРАКТА: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3 452 749 425 руб.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669740"/>
                  </a:ext>
                </a:extLst>
              </a:tr>
              <a:tr h="553520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РАЗРЕШЕНИЕ НА ВВОД: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latin typeface="+mj-lt"/>
                        </a:rPr>
                        <a:t>RU50-50-5562-2016</a:t>
                      </a:r>
                      <a:endParaRPr lang="ru-RU" sz="1600" i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675354"/>
                  </a:ext>
                </a:extLst>
              </a:tr>
              <a:tr h="354447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ОБЩАЯ ПРОТЯЖЕННОСТЬ: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latin typeface="+mj-lt"/>
                        </a:rPr>
                        <a:t>642,2 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37530"/>
                  </a:ext>
                </a:extLst>
              </a:tr>
              <a:tr h="354447">
                <a:tc>
                  <a:txBody>
                    <a:bodyPr/>
                    <a:lstStyle/>
                    <a:p>
                      <a:pPr marL="0" marR="0" lvl="0" indent="0" algn="r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ОБЪЁМ ЗЕМЛЯНЫХ РАБОТ: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latin typeface="+mj-lt"/>
                        </a:rPr>
                        <a:t>223 200 м³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149274"/>
                  </a:ext>
                </a:extLst>
              </a:tr>
              <a:tr h="354447">
                <a:tc gridSpan="2">
                  <a:txBody>
                    <a:bodyPr/>
                    <a:lstStyle/>
                    <a:p>
                      <a:endParaRPr lang="ru-RU" sz="1600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037522"/>
                  </a:ext>
                </a:extLst>
              </a:tr>
              <a:tr h="354447">
                <a:tc gridSpan="2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путепровод на транспортной развязке №1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325147"/>
                  </a:ext>
                </a:extLst>
              </a:tr>
              <a:tr h="354447">
                <a:tc gridSpan="2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путепровод на транспортной развязке №2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291792"/>
                  </a:ext>
                </a:extLst>
              </a:tr>
              <a:tr h="320459">
                <a:tc gridSpan="2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путепровод на транспортной развязке №2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035361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F5FDB7-4569-4C32-8CC7-0202BB68BC2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88" y="4137895"/>
            <a:ext cx="5807838" cy="21127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A92771-E904-46DE-9861-1471076CD23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7" b="17041"/>
          <a:stretch/>
        </p:blipFill>
        <p:spPr>
          <a:xfrm>
            <a:off x="6786088" y="6372904"/>
            <a:ext cx="5807839" cy="211273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9913729-7B33-44F2-B01D-F0FB629A8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088" y="1758523"/>
            <a:ext cx="5812866" cy="226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46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18D6CE88-AA55-4F02-A143-3EEEDFF8E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E0358C8-7626-4D7F-B256-CE8763067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11064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6FD766C-7384-4C5E-92DA-B04B8D220150}"/>
              </a:ext>
            </a:extLst>
          </p:cNvPr>
          <p:cNvSpPr txBox="1">
            <a:spLocks/>
          </p:cNvSpPr>
          <p:nvPr/>
        </p:nvSpPr>
        <p:spPr>
          <a:xfrm>
            <a:off x="3593123" y="655175"/>
            <a:ext cx="5615354" cy="9888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Опыт работ</a:t>
            </a:r>
          </a:p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МОДЦ</a:t>
            </a:r>
            <a:br>
              <a:rPr lang="ru-RU" sz="294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94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854A09-C4AF-4155-9480-B8458C34E1E1}"/>
              </a:ext>
            </a:extLst>
          </p:cNvPr>
          <p:cNvSpPr txBox="1"/>
          <p:nvPr/>
        </p:nvSpPr>
        <p:spPr>
          <a:xfrm>
            <a:off x="574432" y="1650545"/>
            <a:ext cx="6211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СТРОИТЕЛЬСТВО ПОДЪЕЗДА К ИННОВАЦИОННОМУ ЦЕНТРУ «СКОЛКОВО» 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ОТ 52 КМ МКАД В ОДИНЦОВСКОМ РАЙОНЕ </a:t>
            </a:r>
          </a:p>
        </p:txBody>
      </p:sp>
      <p:graphicFrame>
        <p:nvGraphicFramePr>
          <p:cNvPr id="5" name="Таблица 11">
            <a:extLst>
              <a:ext uri="{FF2B5EF4-FFF2-40B4-BE49-F238E27FC236}">
                <a16:creationId xmlns:a16="http://schemas.microsoft.com/office/drawing/2014/main" id="{EC23FF70-5C63-4FFF-BB85-32DE2A058F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079568"/>
              </p:ext>
            </p:extLst>
          </p:nvPr>
        </p:nvGraphicFramePr>
        <p:xfrm>
          <a:off x="487295" y="3216433"/>
          <a:ext cx="6211656" cy="4785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0277">
                  <a:extLst>
                    <a:ext uri="{9D8B030D-6E8A-4147-A177-3AD203B41FA5}">
                      <a16:colId xmlns:a16="http://schemas.microsoft.com/office/drawing/2014/main" val="2417271413"/>
                    </a:ext>
                  </a:extLst>
                </a:gridCol>
                <a:gridCol w="3291379">
                  <a:extLst>
                    <a:ext uri="{9D8B030D-6E8A-4147-A177-3AD203B41FA5}">
                      <a16:colId xmlns:a16="http://schemas.microsoft.com/office/drawing/2014/main" val="998045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СТОИМОСТЬ КОНТРАКТА: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2 637 066 850 руб.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669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КАТЕГОРИЯ ДОРОГИ: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Улицы и дороги научно-производственных районов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675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ОБЩАЯ ПРОТЯЖЕННОСТЬ: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3 533 м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37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ОБЪЁМ ЗЕМЛЯНЫХ РАБОТ: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latin typeface="+mj-lt"/>
                        </a:rPr>
                        <a:t>794 000 м³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535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КОЛИЧЕСТВО ПОЛОС ДВИЖЕНИЯ: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latin typeface="+mj-lt"/>
                        </a:rPr>
                        <a:t>2-4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74133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+mj-lt"/>
                        </a:rPr>
                        <a:t>ИСКУСТВЕННЫЕ СООРУЖЕНИЯ: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61061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+mj-lt"/>
                        </a:rPr>
                        <a:t>     - устройство инженерных коммуникаций и ЛОС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89634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sz="1600" i="1" dirty="0">
                          <a:latin typeface="+mj-lt"/>
                        </a:rPr>
                        <a:t>     - реконструкция надземного пешеходного перехода</a:t>
                      </a:r>
                    </a:p>
                    <a:p>
                      <a:r>
                        <a:rPr lang="ru-RU" sz="1600" i="1" dirty="0">
                          <a:latin typeface="+mj-lt"/>
                        </a:rPr>
                        <a:t>     - путепровод, протяженностью 55,1м</a:t>
                      </a:r>
                    </a:p>
                    <a:p>
                      <a:r>
                        <a:rPr lang="ru-RU" sz="1600" i="1" dirty="0">
                          <a:latin typeface="+mj-lt"/>
                        </a:rPr>
                        <a:t>     - устройство теплосети</a:t>
                      </a:r>
                    </a:p>
                    <a:p>
                      <a:r>
                        <a:rPr lang="ru-RU" sz="1600" i="1" dirty="0">
                          <a:latin typeface="+mj-lt"/>
                        </a:rPr>
                        <a:t>     - переустройство шести съездов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эстакада в промзоне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19201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путепровод на транспортной развязке №2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29179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путепровод на транспортной развязке №2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035361"/>
                  </a:ext>
                </a:extLst>
              </a:tr>
            </a:tbl>
          </a:graphicData>
        </a:graphic>
      </p:graphicFrame>
      <p:pic>
        <p:nvPicPr>
          <p:cNvPr id="12" name="Рисунок 11" descr="C:\Users\stab\Desktop\Мои документы\Сколковка\Фотоотчеты\План объектов с нанесением на карту 52-й км 1.jpg">
            <a:extLst>
              <a:ext uri="{FF2B5EF4-FFF2-40B4-BE49-F238E27FC236}">
                <a16:creationId xmlns:a16="http://schemas.microsoft.com/office/drawing/2014/main" id="{CC1E94BA-CFAF-4B41-9D21-598805F2AE3E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090" y="1776760"/>
            <a:ext cx="5807836" cy="372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682A1D-1EE0-40F8-A6B0-43EC03682B0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88" y="5674993"/>
            <a:ext cx="5807838" cy="214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74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18D6CE88-AA55-4F02-A143-3EEEDFF8E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E0358C8-7626-4D7F-B256-CE8763067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11064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6FD766C-7384-4C5E-92DA-B04B8D220150}"/>
              </a:ext>
            </a:extLst>
          </p:cNvPr>
          <p:cNvSpPr txBox="1">
            <a:spLocks/>
          </p:cNvSpPr>
          <p:nvPr/>
        </p:nvSpPr>
        <p:spPr>
          <a:xfrm>
            <a:off x="3593123" y="655175"/>
            <a:ext cx="5615354" cy="9888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Опыт работ</a:t>
            </a:r>
          </a:p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МОДЦ</a:t>
            </a:r>
            <a:br>
              <a:rPr lang="ru-RU" sz="294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94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854A09-C4AF-4155-9480-B8458C34E1E1}"/>
              </a:ext>
            </a:extLst>
          </p:cNvPr>
          <p:cNvSpPr txBox="1"/>
          <p:nvPr/>
        </p:nvSpPr>
        <p:spPr>
          <a:xfrm>
            <a:off x="574432" y="1650545"/>
            <a:ext cx="62116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СТРОИТЕЛЬСТВО ПРИМЫКАНИЯ К АВТОМОБИЛЬНОЙ ДОРОГЕ М-1 "БЕЛАРУСЬ", ЛЕВАЯ СТОРОНА, 17 КМ, ДЛЯ ОРГАНИЗАЦИИ ПОДЪЕЗДА К  ИННОВАЦИОННОМУ ЦЕНТРУ В ОДИНЦОВСКОМ РАЙОНЕ</a:t>
            </a:r>
          </a:p>
        </p:txBody>
      </p:sp>
      <p:graphicFrame>
        <p:nvGraphicFramePr>
          <p:cNvPr id="5" name="Таблица 11">
            <a:extLst>
              <a:ext uri="{FF2B5EF4-FFF2-40B4-BE49-F238E27FC236}">
                <a16:creationId xmlns:a16="http://schemas.microsoft.com/office/drawing/2014/main" id="{EC23FF70-5C63-4FFF-BB85-32DE2A058F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165937"/>
              </p:ext>
            </p:extLst>
          </p:nvPr>
        </p:nvGraphicFramePr>
        <p:xfrm>
          <a:off x="392219" y="3281761"/>
          <a:ext cx="6771129" cy="3479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3301">
                  <a:extLst>
                    <a:ext uri="{9D8B030D-6E8A-4147-A177-3AD203B41FA5}">
                      <a16:colId xmlns:a16="http://schemas.microsoft.com/office/drawing/2014/main" val="2417271413"/>
                    </a:ext>
                  </a:extLst>
                </a:gridCol>
                <a:gridCol w="3587828">
                  <a:extLst>
                    <a:ext uri="{9D8B030D-6E8A-4147-A177-3AD203B41FA5}">
                      <a16:colId xmlns:a16="http://schemas.microsoft.com/office/drawing/2014/main" val="998045845"/>
                    </a:ext>
                  </a:extLst>
                </a:gridCol>
              </a:tblGrid>
              <a:tr h="354447">
                <a:tc>
                  <a:txBody>
                    <a:bodyPr/>
                    <a:lstStyle/>
                    <a:p>
                      <a:pPr algn="r"/>
                      <a:endParaRPr lang="ru-RU" sz="1600" dirty="0">
                        <a:latin typeface="+mj-lt"/>
                      </a:endParaRPr>
                    </a:p>
                    <a:p>
                      <a:pPr algn="r"/>
                      <a:r>
                        <a:rPr lang="ru-RU" sz="1600" dirty="0">
                          <a:latin typeface="+mj-lt"/>
                        </a:rPr>
                        <a:t>СТОИМОСТЬ КОНТРАКТА: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j-lt"/>
                      </a:endParaRPr>
                    </a:p>
                    <a:p>
                      <a:r>
                        <a:rPr lang="ru-RU" sz="1600" dirty="0">
                          <a:latin typeface="+mj-lt"/>
                        </a:rPr>
                        <a:t>565 385 215 руб.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669740"/>
                  </a:ext>
                </a:extLst>
              </a:tr>
              <a:tr h="354447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РАЗРЕШЕНИЕ НА ВВОД: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latin typeface="+mj-lt"/>
                        </a:rPr>
                        <a:t>RU501095024003910-43</a:t>
                      </a:r>
                      <a:endParaRPr lang="ru-RU" sz="1600" i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623778"/>
                  </a:ext>
                </a:extLst>
              </a:tr>
              <a:tr h="354447">
                <a:tc>
                  <a:txBody>
                    <a:bodyPr/>
                    <a:lstStyle/>
                    <a:p>
                      <a:pPr marL="0" marR="0" lvl="0" indent="0" algn="r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ОБЪЁМ ЗЕМЛЯНЫХ РАБОТ: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latin typeface="+mj-lt"/>
                        </a:rPr>
                        <a:t>132 100 м³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52921"/>
                  </a:ext>
                </a:extLst>
              </a:tr>
              <a:tr h="419084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КАТЕГОРИЯ ДОРОГИ: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latin typeface="+mj-lt"/>
                        </a:rPr>
                        <a:t>I-</a:t>
                      </a:r>
                      <a:r>
                        <a:rPr lang="ru-RU" sz="1600" i="1" dirty="0">
                          <a:latin typeface="+mj-lt"/>
                        </a:rPr>
                        <a:t>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675354"/>
                  </a:ext>
                </a:extLst>
              </a:tr>
              <a:tr h="354447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ОБЩАЯ ПРОТЯЖЕННОСТЬ: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latin typeface="+mj-lt"/>
                        </a:rPr>
                        <a:t>1820 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37530"/>
                  </a:ext>
                </a:extLst>
              </a:tr>
              <a:tr h="354447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ИСКУССТВЕННЫЕ СООРУЖЕНИЯ: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037522"/>
                  </a:ext>
                </a:extLst>
              </a:tr>
              <a:tr h="354447">
                <a:tc gridSpan="2">
                  <a:txBody>
                    <a:bodyPr/>
                    <a:lstStyle/>
                    <a:p>
                      <a:r>
                        <a:rPr lang="ru-RU" sz="1600" i="1" dirty="0">
                          <a:latin typeface="+mj-lt"/>
                        </a:rPr>
                        <a:t>- надземный пешеходный переход, протяженностью 69,6 м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путепровод на транспортной развязке №1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325147"/>
                  </a:ext>
                </a:extLst>
              </a:tr>
              <a:tr h="354447">
                <a:tc gridSpan="2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правобережная эстакада к мосту через реку Москва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128136"/>
                  </a:ext>
                </a:extLst>
              </a:tr>
              <a:tr h="354447">
                <a:tc gridSpan="2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мост через реку Москва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985257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DDB839-64CB-4C4F-AFF7-2362BD740A9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060" y="1644035"/>
            <a:ext cx="5812866" cy="22648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DC3AF5-245F-4AC3-99E0-51B1A86814D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060" y="4137895"/>
            <a:ext cx="5812866" cy="211279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B39910-DAAF-4C0E-B46F-1FEE74987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060" y="6402779"/>
            <a:ext cx="5812866" cy="211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03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18D6CE88-AA55-4F02-A143-3EEEDFF8E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E0358C8-7626-4D7F-B256-CE8763067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11064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6FD766C-7384-4C5E-92DA-B04B8D220150}"/>
              </a:ext>
            </a:extLst>
          </p:cNvPr>
          <p:cNvSpPr txBox="1">
            <a:spLocks/>
          </p:cNvSpPr>
          <p:nvPr/>
        </p:nvSpPr>
        <p:spPr>
          <a:xfrm>
            <a:off x="3593123" y="655175"/>
            <a:ext cx="5615354" cy="9888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Опыт работ</a:t>
            </a:r>
          </a:p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МОДЦ</a:t>
            </a:r>
            <a:br>
              <a:rPr lang="ru-RU" sz="294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94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854A09-C4AF-4155-9480-B8458C34E1E1}"/>
              </a:ext>
            </a:extLst>
          </p:cNvPr>
          <p:cNvSpPr txBox="1"/>
          <p:nvPr/>
        </p:nvSpPr>
        <p:spPr>
          <a:xfrm>
            <a:off x="574432" y="1650545"/>
            <a:ext cx="6211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ПОДЪЕЗД К ОБЪЕКТУ ПО ОБРАЩЕНИЮ С ОТХОДАМИ В ГОРОДСКОМ ОКРУГЕ КЛИН МОСКОВСКОЙ ОБЛАСТИ</a:t>
            </a:r>
          </a:p>
        </p:txBody>
      </p:sp>
      <p:graphicFrame>
        <p:nvGraphicFramePr>
          <p:cNvPr id="5" name="Таблица 11">
            <a:extLst>
              <a:ext uri="{FF2B5EF4-FFF2-40B4-BE49-F238E27FC236}">
                <a16:creationId xmlns:a16="http://schemas.microsoft.com/office/drawing/2014/main" id="{EC23FF70-5C63-4FFF-BB85-32DE2A058F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466685"/>
              </p:ext>
            </p:extLst>
          </p:nvPr>
        </p:nvGraphicFramePr>
        <p:xfrm>
          <a:off x="432560" y="2985926"/>
          <a:ext cx="6771129" cy="330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3301">
                  <a:extLst>
                    <a:ext uri="{9D8B030D-6E8A-4147-A177-3AD203B41FA5}">
                      <a16:colId xmlns:a16="http://schemas.microsoft.com/office/drawing/2014/main" val="2417271413"/>
                    </a:ext>
                  </a:extLst>
                </a:gridCol>
                <a:gridCol w="3587828">
                  <a:extLst>
                    <a:ext uri="{9D8B030D-6E8A-4147-A177-3AD203B41FA5}">
                      <a16:colId xmlns:a16="http://schemas.microsoft.com/office/drawing/2014/main" val="998045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СТОИМОСТЬ КОНТРАКТА: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1 780 313 308 руб.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669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РАЗРЕШЕНИЕ НА ВВОД: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latin typeface="+mj-lt"/>
                        </a:rPr>
                        <a:t>RU50</a:t>
                      </a:r>
                      <a:r>
                        <a:rPr lang="ru-RU" sz="1600" i="0" dirty="0">
                          <a:latin typeface="+mj-lt"/>
                        </a:rPr>
                        <a:t>-3-15134-2019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350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ОБЩАЯ ПРОТЯЖЕННОСТЬ: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9 387 м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675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ОБЪЁМ ЗЕМЛЯНЫХ РАБОТ: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latin typeface="+mj-lt"/>
                        </a:rPr>
                        <a:t>688 000 м³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03752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ИСКУСТВЕННЫЕ СООРУЖЕНИЯ: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68509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         - путепровод через ЦКАД 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путепровод на транспортной развязке №1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32514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         - Малые мосты 2 шт. 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правобережная эстакада к мосту через реку Москва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12813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l"/>
                      <a:endParaRPr lang="ru-RU" sz="1600" i="0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мост через реку Москва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98525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путепровод на транспортной развязке №2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035361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8487C8-0C8E-4819-AFBC-97E7D2DECB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3" t="3578" r="8032" b="23239"/>
          <a:stretch/>
        </p:blipFill>
        <p:spPr>
          <a:xfrm>
            <a:off x="6448434" y="1713215"/>
            <a:ext cx="6211655" cy="38705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7E7A56-674F-402F-9397-2BA99F391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008" y="5680911"/>
            <a:ext cx="6180509" cy="34765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F9AD1B-8350-4C47-8B9E-31CE6BE5B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93" y="5680911"/>
            <a:ext cx="6180507" cy="347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46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18D6CE88-AA55-4F02-A143-3EEEDFF8E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E0358C8-7626-4D7F-B256-CE8763067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11064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6FD766C-7384-4C5E-92DA-B04B8D220150}"/>
              </a:ext>
            </a:extLst>
          </p:cNvPr>
          <p:cNvSpPr txBox="1">
            <a:spLocks/>
          </p:cNvSpPr>
          <p:nvPr/>
        </p:nvSpPr>
        <p:spPr>
          <a:xfrm>
            <a:off x="3593123" y="655175"/>
            <a:ext cx="5615354" cy="9888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Опыт работ</a:t>
            </a:r>
          </a:p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МОДЦ</a:t>
            </a:r>
            <a:br>
              <a:rPr lang="ru-RU" sz="294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94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854A09-C4AF-4155-9480-B8458C34E1E1}"/>
              </a:ext>
            </a:extLst>
          </p:cNvPr>
          <p:cNvSpPr txBox="1"/>
          <p:nvPr/>
        </p:nvSpPr>
        <p:spPr>
          <a:xfrm>
            <a:off x="574432" y="1650545"/>
            <a:ext cx="6211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Строительство обхода с. Кривандино в городском округе Шатура Московской области </a:t>
            </a:r>
          </a:p>
        </p:txBody>
      </p:sp>
      <p:graphicFrame>
        <p:nvGraphicFramePr>
          <p:cNvPr id="5" name="Таблица 11">
            <a:extLst>
              <a:ext uri="{FF2B5EF4-FFF2-40B4-BE49-F238E27FC236}">
                <a16:creationId xmlns:a16="http://schemas.microsoft.com/office/drawing/2014/main" id="{EC23FF70-5C63-4FFF-BB85-32DE2A058F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160032"/>
              </p:ext>
            </p:extLst>
          </p:nvPr>
        </p:nvGraphicFramePr>
        <p:xfrm>
          <a:off x="487295" y="3216433"/>
          <a:ext cx="6211656" cy="3510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0277">
                  <a:extLst>
                    <a:ext uri="{9D8B030D-6E8A-4147-A177-3AD203B41FA5}">
                      <a16:colId xmlns:a16="http://schemas.microsoft.com/office/drawing/2014/main" val="2417271413"/>
                    </a:ext>
                  </a:extLst>
                </a:gridCol>
                <a:gridCol w="3291379">
                  <a:extLst>
                    <a:ext uri="{9D8B030D-6E8A-4147-A177-3AD203B41FA5}">
                      <a16:colId xmlns:a16="http://schemas.microsoft.com/office/drawing/2014/main" val="998045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СТОИМОСТЬ КОНТРАКТА: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656 968 762 руб.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669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КАТЕГОРИЯ ДОРОГИ: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III</a:t>
                      </a:r>
                      <a:endParaRPr lang="ru-RU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675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ОБЩАЯ ПРОТЯЖЕННОСТЬ: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2 610 </a:t>
                      </a:r>
                      <a:r>
                        <a:rPr lang="ru-RU" sz="1600" dirty="0">
                          <a:latin typeface="+mj-lt"/>
                        </a:rPr>
                        <a:t>м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37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ОБЪЁМ ЗЕМЛЯНЫХ РАБОТ: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latin typeface="+mj-lt"/>
                        </a:rPr>
                        <a:t>173 000 м³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74133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+mj-lt"/>
                        </a:rPr>
                        <a:t>ИСКУСТВЕННЫЕ СООРУЖЕНИЯ: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61061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+mj-lt"/>
                        </a:rPr>
                        <a:t> </a:t>
                      </a:r>
                      <a:r>
                        <a:rPr lang="en-US" sz="1600" dirty="0">
                          <a:latin typeface="+mj-lt"/>
                        </a:rPr>
                        <a:t>    </a:t>
                      </a:r>
                      <a:r>
                        <a:rPr lang="ru-RU" sz="1600" dirty="0">
                          <a:latin typeface="+mj-lt"/>
                        </a:rPr>
                        <a:t>- мост через реку Поля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89634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600" i="1" dirty="0">
                          <a:latin typeface="+mj-lt"/>
                        </a:rPr>
                        <a:t>     </a:t>
                      </a:r>
                      <a:r>
                        <a:rPr lang="ru-RU" sz="1600" i="1" dirty="0">
                          <a:latin typeface="+mj-lt"/>
                        </a:rPr>
                        <a:t>- водопропускные трубы 8шт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эстакада в промзоне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19201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600" i="1" dirty="0">
                          <a:latin typeface="+mj-lt"/>
                        </a:rPr>
                        <a:t>     </a:t>
                      </a:r>
                      <a:r>
                        <a:rPr lang="ru-RU" sz="1600" i="1" dirty="0">
                          <a:latin typeface="+mj-lt"/>
                        </a:rPr>
                        <a:t>- локальные очистные сооружения 3шт</a:t>
                      </a:r>
                    </a:p>
                    <a:p>
                      <a:r>
                        <a:rPr lang="ru-RU" sz="1600" i="1" dirty="0">
                          <a:latin typeface="+mj-lt"/>
                        </a:rPr>
                        <a:t>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путепровод на транспортной развязке №2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29179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путепровод на транспортной развязке №2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035361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1D0036-77BD-40E7-9B48-AFD00A93FC6A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784" y="2730047"/>
            <a:ext cx="5826369" cy="36326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D24E6E-79B8-47FD-B3B5-0BCB55D78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874"/>
          <a:stretch/>
        </p:blipFill>
        <p:spPr>
          <a:xfrm>
            <a:off x="6698951" y="6505961"/>
            <a:ext cx="5932036" cy="24400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DB08469-9444-4A72-A541-B31424DEEB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330"/>
          <a:stretch/>
        </p:blipFill>
        <p:spPr>
          <a:xfrm>
            <a:off x="627105" y="6505961"/>
            <a:ext cx="5932036" cy="244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34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18D6CE88-AA55-4F02-A143-3EEEDFF8E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E0358C8-7626-4D7F-B256-CE8763067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11064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6FD766C-7384-4C5E-92DA-B04B8D220150}"/>
              </a:ext>
            </a:extLst>
          </p:cNvPr>
          <p:cNvSpPr txBox="1">
            <a:spLocks/>
          </p:cNvSpPr>
          <p:nvPr/>
        </p:nvSpPr>
        <p:spPr>
          <a:xfrm>
            <a:off x="3593123" y="655175"/>
            <a:ext cx="5615354" cy="9888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Опыт работ</a:t>
            </a:r>
          </a:p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МОДЦ</a:t>
            </a:r>
            <a:br>
              <a:rPr lang="ru-RU" sz="294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94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854A09-C4AF-4155-9480-B8458C34E1E1}"/>
              </a:ext>
            </a:extLst>
          </p:cNvPr>
          <p:cNvSpPr txBox="1"/>
          <p:nvPr/>
        </p:nvSpPr>
        <p:spPr>
          <a:xfrm>
            <a:off x="574432" y="1650545"/>
            <a:ext cx="62116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СТРОИТЕЛЬСТВО ТРАНСПОРТНОЙ РАЗВЯЗКИ НА ПЕРЕСЕЧЕНИИ ЛИХАЧЕВСКОГО ШОССЕ И СКОРОСТНОЙ АВТОМОБИЛЬНОЙ ДОРОГИ МОСКВА-САНКТ-ПЕТЕРБУРГ КМ15-КМ 58 В ГОРОДСКОМ ОКРУГЕ ХИМКИ МОСКОВСКОЙ ОБЛАСТИ</a:t>
            </a:r>
          </a:p>
        </p:txBody>
      </p:sp>
      <p:graphicFrame>
        <p:nvGraphicFramePr>
          <p:cNvPr id="5" name="Таблица 11">
            <a:extLst>
              <a:ext uri="{FF2B5EF4-FFF2-40B4-BE49-F238E27FC236}">
                <a16:creationId xmlns:a16="http://schemas.microsoft.com/office/drawing/2014/main" id="{EC23FF70-5C63-4FFF-BB85-32DE2A058F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23551"/>
              </p:ext>
            </p:extLst>
          </p:nvPr>
        </p:nvGraphicFramePr>
        <p:xfrm>
          <a:off x="300298" y="3402785"/>
          <a:ext cx="6771129" cy="4937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3301">
                  <a:extLst>
                    <a:ext uri="{9D8B030D-6E8A-4147-A177-3AD203B41FA5}">
                      <a16:colId xmlns:a16="http://schemas.microsoft.com/office/drawing/2014/main" val="2417271413"/>
                    </a:ext>
                  </a:extLst>
                </a:gridCol>
                <a:gridCol w="3587828">
                  <a:extLst>
                    <a:ext uri="{9D8B030D-6E8A-4147-A177-3AD203B41FA5}">
                      <a16:colId xmlns:a16="http://schemas.microsoft.com/office/drawing/2014/main" val="998045845"/>
                    </a:ext>
                  </a:extLst>
                </a:gridCol>
              </a:tblGrid>
              <a:tr h="378353">
                <a:tc>
                  <a:txBody>
                    <a:bodyPr/>
                    <a:lstStyle/>
                    <a:p>
                      <a:pPr algn="r"/>
                      <a:endParaRPr lang="ru-RU" sz="1600" dirty="0">
                        <a:latin typeface="+mj-lt"/>
                      </a:endParaRPr>
                    </a:p>
                    <a:p>
                      <a:pPr algn="r"/>
                      <a:r>
                        <a:rPr lang="ru-RU" sz="1600" dirty="0">
                          <a:latin typeface="+mj-lt"/>
                        </a:rPr>
                        <a:t>СТОИМОСТЬ КОНТРАКТА: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j-lt"/>
                      </a:endParaRPr>
                    </a:p>
                    <a:p>
                      <a:r>
                        <a:rPr lang="ru-RU" sz="1600" dirty="0">
                          <a:latin typeface="+mj-lt"/>
                        </a:rPr>
                        <a:t>318 133 669 руб.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669740"/>
                  </a:ext>
                </a:extLst>
              </a:tr>
              <a:tr h="231569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РАЗРЕШЕНИЕ НА ВВОД: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latin typeface="+mj-lt"/>
                        </a:rPr>
                        <a:t>RU501095024003910-24</a:t>
                      </a:r>
                      <a:endParaRPr lang="ru-RU" sz="1600" i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013026"/>
                  </a:ext>
                </a:extLst>
              </a:tr>
              <a:tr h="231569">
                <a:tc>
                  <a:txBody>
                    <a:bodyPr/>
                    <a:lstStyle/>
                    <a:p>
                      <a:pPr marL="0" marR="0" lvl="0" indent="0" algn="r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ОБЪЁМ ЗЕМЛЯНЫХ РАБОТ: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latin typeface="+mj-lt"/>
                        </a:rPr>
                        <a:t>175 700 м³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428718"/>
                  </a:ext>
                </a:extLst>
              </a:tr>
              <a:tr h="229871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КАТЕГОРИЯ ДОРОГИ: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latin typeface="+mj-lt"/>
                        </a:rPr>
                        <a:t>I-</a:t>
                      </a:r>
                      <a:r>
                        <a:rPr lang="ru-RU" sz="1600" i="1" dirty="0">
                          <a:latin typeface="+mj-lt"/>
                        </a:rPr>
                        <a:t>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675354"/>
                  </a:ext>
                </a:extLst>
              </a:tr>
              <a:tr h="231569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ОБЩАЯ ПРОТЯЖЕННОСТЬ: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latin typeface="+mj-lt"/>
                        </a:rPr>
                        <a:t>1157 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37530"/>
                  </a:ext>
                </a:extLst>
              </a:tr>
              <a:tr h="231569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ИСКУССТВЕННЫЕ СООРУЖЕНИЯ: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037522"/>
                  </a:ext>
                </a:extLst>
              </a:tr>
              <a:tr h="231569">
                <a:tc gridSpan="2">
                  <a:txBody>
                    <a:bodyPr/>
                    <a:lstStyle/>
                    <a:p>
                      <a:r>
                        <a:rPr lang="ru-RU" sz="1600" i="1" dirty="0">
                          <a:latin typeface="+mj-lt"/>
                        </a:rPr>
                        <a:t>- надземный пешеходный переход, протяженностью 69,6 м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путепровод на транспортной развязке №1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325147"/>
                  </a:ext>
                </a:extLst>
              </a:tr>
              <a:tr h="231569">
                <a:tc gridSpan="2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правобережная эстакада к мосту через реку Москва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128136"/>
                  </a:ext>
                </a:extLst>
              </a:tr>
              <a:tr h="231569">
                <a:tc gridSpan="2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мост через реку Москва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985257"/>
                  </a:ext>
                </a:extLst>
              </a:tr>
              <a:tr h="231569">
                <a:tc gridSpan="2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левобережная эстакада к мосту через реку Москва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225545"/>
                  </a:ext>
                </a:extLst>
              </a:tr>
              <a:tr h="231569">
                <a:tc gridSpan="2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пойменный мост через реку Быковка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166438"/>
                  </a:ext>
                </a:extLst>
              </a:tr>
              <a:tr h="231569">
                <a:tc gridSpan="2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эстакада в промзоне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192013"/>
                  </a:ext>
                </a:extLst>
              </a:tr>
              <a:tr h="231569">
                <a:tc gridSpan="2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путепровод на транспортной развязке №2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291792"/>
                  </a:ext>
                </a:extLst>
              </a:tr>
              <a:tr h="219047">
                <a:tc gridSpan="2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путепровод на транспортной развязке №2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035361"/>
                  </a:ext>
                </a:extLst>
              </a:tr>
            </a:tbl>
          </a:graphicData>
        </a:graphic>
      </p:graphicFrame>
      <p:pic>
        <p:nvPicPr>
          <p:cNvPr id="8" name="Рисунок 7" descr="Изображение выглядит как трава, внешний, дорога, шоссе&#10;&#10;Автоматически созданное описание">
            <a:extLst>
              <a:ext uri="{FF2B5EF4-FFF2-40B4-BE49-F238E27FC236}">
                <a16:creationId xmlns:a16="http://schemas.microsoft.com/office/drawing/2014/main" id="{57BDF402-E928-4782-84A9-B12FE7F85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87" y="4452182"/>
            <a:ext cx="5801659" cy="43512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A2837A7-3D2A-46CC-AE3C-3E9CD7C4B57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81" y="1635896"/>
            <a:ext cx="5812866" cy="268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44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18D6CE88-AA55-4F02-A143-3EEEDFF8E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E0358C8-7626-4D7F-B256-CE8763067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11064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6FD766C-7384-4C5E-92DA-B04B8D220150}"/>
              </a:ext>
            </a:extLst>
          </p:cNvPr>
          <p:cNvSpPr txBox="1">
            <a:spLocks/>
          </p:cNvSpPr>
          <p:nvPr/>
        </p:nvSpPr>
        <p:spPr>
          <a:xfrm>
            <a:off x="3593123" y="655175"/>
            <a:ext cx="5615354" cy="9888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Рекомендации</a:t>
            </a:r>
          </a:p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МОДЦ</a:t>
            </a:r>
            <a:br>
              <a:rPr lang="ru-RU" sz="294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94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9D593E-0793-49C3-88A2-929C7A3EF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853" y="1187616"/>
            <a:ext cx="2939020" cy="41609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1CF8D8-1BF8-4949-8A1D-C58E098C6CEF}"/>
              </a:ext>
            </a:extLst>
          </p:cNvPr>
          <p:cNvSpPr txBox="1"/>
          <p:nvPr/>
        </p:nvSpPr>
        <p:spPr>
          <a:xfrm>
            <a:off x="440267" y="1581705"/>
            <a:ext cx="9235586" cy="3372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ГБУ МОСКОВСКОЙ ОБЛАСТИ «МОСАВТОДОР»</a:t>
            </a:r>
          </a:p>
          <a:p>
            <a:pPr algn="just"/>
            <a:r>
              <a:rPr lang="ru-RU" sz="1600" i="1" dirty="0"/>
              <a:t>   ГБУ Московской области «МОСАВТОДОР» имеет продолжительную и успешную историю взаимоотношений с АО «Московский областной дорожный центр». АО «МОДЦ» с 2003 года являлось генеральной подрядной организацией по ряду контрактов на проектирование, строительство, ремонт и содержание объектов транспортной инфраструктуры региона. </a:t>
            </a:r>
          </a:p>
          <a:p>
            <a:pPr algn="just"/>
            <a:r>
              <a:rPr lang="ru-RU" sz="1600" i="1" dirty="0"/>
              <a:t>   Данная организация имеет большой опыт в ликвидации последствий чрезвычайных ситуаций в том числе участие в аварийно-восстановительных работах связанных с ликвидацией нарушений функционирования систем жизнеобеспечения населения Рузского городского округа Московской области, что способствовало нормализации жизненной деятельности местных жителей в кратчайшие сроки.</a:t>
            </a:r>
          </a:p>
          <a:p>
            <a:pPr algn="just"/>
            <a:r>
              <a:rPr lang="ru-RU" sz="1600" i="1" dirty="0"/>
              <a:t>    ГБУ Московской области «МОСАВТОДОР» может рекомендовать АО «МОДЦ» как надёжную, современную, технически оснащённую и укомплектованную высококвалифицированными специалистами организацию.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88F64D-89E9-4185-AEE4-62C0C08A432C}"/>
              </a:ext>
            </a:extLst>
          </p:cNvPr>
          <p:cNvSpPr txBox="1"/>
          <p:nvPr/>
        </p:nvSpPr>
        <p:spPr>
          <a:xfrm>
            <a:off x="440267" y="5440517"/>
            <a:ext cx="9235586" cy="3865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ГКУ МОСКОВСКОЙ ОБЛАСТИ «ДИРЕКЦИЯ ДОРОЖНОГО СТРОИТЕЛЬСТВА»</a:t>
            </a:r>
          </a:p>
          <a:p>
            <a:pPr algn="just"/>
            <a:r>
              <a:rPr lang="ru-RU" sz="1600" i="1" dirty="0"/>
              <a:t>   Во исполнении государственной программы Московской области «Развитие и функционирование дорожно-транспортного комплекса» на 2017-2024 годы», утвержденной постановлением Правительства Московской области от 25.10.2016 № 782/39, государственное казенное учреждение Московской области «Дирекция дорожного строительства» является государственным заказчиком по проектированию, строительству и реконструкции объектов дорожной инфраструктуры регионального значения Московской области.</a:t>
            </a:r>
          </a:p>
          <a:p>
            <a:pPr algn="just"/>
            <a:r>
              <a:rPr lang="ru-RU" sz="1600" i="1" dirty="0"/>
              <a:t>   В ходе исполнения государственных контрактов на выполнение комплекса работ по проектированию и строительству объектов дорожной инфраструктуры АО «МОДЦ» зарекомендовало себя как надежный деловой партнер, способное на высоком профессиональном и организационном уровне решать сложные и комплексные задачи. Следует отметить своевременность и надлежащее качество работ, выполняемых организацией.</a:t>
            </a:r>
          </a:p>
          <a:p>
            <a:pPr algn="just"/>
            <a:r>
              <a:rPr lang="ru-RU" sz="1600" i="1" dirty="0"/>
              <a:t>   АО «МОДЦ» является одним из лидеров дорожно-строительного комплекса Московской области. В свою очередь ГКУ Московской области «ДДС» характеризует АО «МОДЦ» как надежную и добросовестную строительную организацию полного цикла.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A39ADA-A1BB-4E57-87D6-974E3C1D1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9853" y="5302514"/>
            <a:ext cx="2765020" cy="396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76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18D6CE88-AA55-4F02-A143-3EEEDFF8E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E0358C8-7626-4D7F-B256-CE8763067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11064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6FD766C-7384-4C5E-92DA-B04B8D220150}"/>
              </a:ext>
            </a:extLst>
          </p:cNvPr>
          <p:cNvSpPr txBox="1">
            <a:spLocks/>
          </p:cNvSpPr>
          <p:nvPr/>
        </p:nvSpPr>
        <p:spPr>
          <a:xfrm>
            <a:off x="3593123" y="655175"/>
            <a:ext cx="5615354" cy="9888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Рекомендации</a:t>
            </a:r>
          </a:p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МОДЦ</a:t>
            </a:r>
            <a:br>
              <a:rPr lang="ru-RU" sz="294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94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1CF8D8-1BF8-4949-8A1D-C58E098C6CEF}"/>
              </a:ext>
            </a:extLst>
          </p:cNvPr>
          <p:cNvSpPr txBox="1"/>
          <p:nvPr/>
        </p:nvSpPr>
        <p:spPr>
          <a:xfrm>
            <a:off x="654103" y="1581705"/>
            <a:ext cx="9021750" cy="3126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ООО «ИФСК «АРКС»</a:t>
            </a:r>
          </a:p>
          <a:p>
            <a:pPr algn="just"/>
            <a:r>
              <a:rPr lang="ru-RU" sz="1600" i="1" dirty="0"/>
              <a:t>   Общество с ограниченной ответственностью «ИФСК «АРКС» настоящим письмом подтверждает, что АО «Московский областной дорожный центр» выполняло строительно-монтажные работы на объекте «Строительство Центральной кольцевой автомобильной дороги Московской области, Пусковой комплекс (этап строительства) №5». </a:t>
            </a:r>
          </a:p>
          <a:p>
            <a:pPr algn="just"/>
            <a:r>
              <a:rPr lang="ru-RU" sz="1600" i="1" dirty="0"/>
              <a:t>   За время совместной работы АО «МОДЦ» зарекомендовало себя как высоко квалифицированный надежный партнер, руководители и специалисты данной организации продемонстрировали ответственное отношение к требованиям заказчика, оперативность и надежность в решении совместных и поставленных задач. </a:t>
            </a:r>
          </a:p>
          <a:p>
            <a:pPr algn="just"/>
            <a:r>
              <a:rPr lang="ru-RU" sz="1600" i="1" dirty="0"/>
              <a:t>   ООО «ИФСК «АРКС» признательно АО «МОДЦ» за профессиональный подход к делу, надеется продолжить продуктивное партнерство и рекомендует сотрудничество с данной организацией.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88F64D-89E9-4185-AEE4-62C0C08A432C}"/>
              </a:ext>
            </a:extLst>
          </p:cNvPr>
          <p:cNvSpPr txBox="1"/>
          <p:nvPr/>
        </p:nvSpPr>
        <p:spPr>
          <a:xfrm>
            <a:off x="654103" y="5440517"/>
            <a:ext cx="9021750" cy="2634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ООО «МОИСС»</a:t>
            </a:r>
          </a:p>
          <a:p>
            <a:pPr algn="just"/>
            <a:r>
              <a:rPr lang="ru-RU" sz="1600" i="1" dirty="0"/>
              <a:t>   ООО «МОИСС» благодарит своего надежного партнера АО «МОДЦ» за качественное, добросовестное и профессиональное выполнение своих договорных обязательств, а также профессиональный подход к своему делу. </a:t>
            </a:r>
          </a:p>
          <a:p>
            <a:pPr algn="just"/>
            <a:r>
              <a:rPr lang="ru-RU" sz="1600" i="1" dirty="0"/>
              <a:t>   Организация зарекомендовала себя как надежный деловой партнер, своевременно выполняющий договорные обязательства. АО «МОДЦ» обладает высококвалифицированным персоналом, высоким потенциалом и организованностью.</a:t>
            </a:r>
          </a:p>
          <a:p>
            <a:pPr algn="just"/>
            <a:r>
              <a:rPr lang="ru-RU" sz="1600" i="1" dirty="0"/>
              <a:t>  Приятно иметь дело с компанией, которая работает эффективно, оперативно, а главное, в соответствии со взятыми на себя обязательствами. </a:t>
            </a:r>
          </a:p>
          <a:p>
            <a:pPr algn="just"/>
            <a:r>
              <a:rPr lang="ru-RU" sz="1600" i="1" dirty="0"/>
              <a:t>   Желаем Вам удачи и процветания.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648DF8-BC98-43A6-8B40-3A1D1BC28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9083" y="1573979"/>
            <a:ext cx="2735076" cy="38665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D4D4BF-F5F0-4CAD-ABA2-D4FC1728B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696" y="5592917"/>
            <a:ext cx="2479849" cy="350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67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18D6CE88-AA55-4F02-A143-3EEEDFF8E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E0358C8-7626-4D7F-B256-CE8763067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11064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6FD766C-7384-4C5E-92DA-B04B8D220150}"/>
              </a:ext>
            </a:extLst>
          </p:cNvPr>
          <p:cNvSpPr txBox="1">
            <a:spLocks/>
          </p:cNvSpPr>
          <p:nvPr/>
        </p:nvSpPr>
        <p:spPr>
          <a:xfrm>
            <a:off x="3593123" y="655175"/>
            <a:ext cx="5615354" cy="9888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Карта предприятия</a:t>
            </a:r>
          </a:p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МОДЦ</a:t>
            </a:r>
            <a:br>
              <a:rPr lang="ru-RU" sz="294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94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B3F864A-6541-4EFD-833A-8F450071CD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146820"/>
              </p:ext>
            </p:extLst>
          </p:nvPr>
        </p:nvGraphicFramePr>
        <p:xfrm>
          <a:off x="1213369" y="1352403"/>
          <a:ext cx="10551582" cy="7387943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289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62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НАИМЕНОВАНИЕ РЕКВИЗИТОВ</a:t>
                      </a:r>
                    </a:p>
                  </a:txBody>
                  <a:tcPr marL="6272" marR="6272" marT="144000" marB="144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РЕКВИЗИТЫ ОРГАНИЗАЦИИ</a:t>
                      </a:r>
                    </a:p>
                  </a:txBody>
                  <a:tcPr marL="6272" marR="6272" marT="144000" marB="144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Организационно-правовая форма</a:t>
                      </a:r>
                      <a:endParaRPr lang="ru-RU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Акционерное общество</a:t>
                      </a: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1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Полное наименование юридического лица</a:t>
                      </a:r>
                      <a:endParaRPr lang="ru-RU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Акционерное общество «Московский областной дорожный центр»  </a:t>
                      </a: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1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Сокращенное наименование</a:t>
                      </a:r>
                      <a:endParaRPr lang="ru-RU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АО «МОДЦ»</a:t>
                      </a: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1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ИНН/КПП</a:t>
                      </a:r>
                      <a:endParaRPr lang="ru-RU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5024185328/502401001</a:t>
                      </a: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1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Юридический адрес</a:t>
                      </a:r>
                      <a:endParaRPr lang="ru-RU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143404; Московская область; Красногорский район;  г. Красногорск; ул. Райцентр, д. 8а</a:t>
                      </a: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Почтовый адрес</a:t>
                      </a:r>
                      <a:endParaRPr lang="ru-RU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123182 г. Москва, а/я 48</a:t>
                      </a: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18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Наименование регистрирующего органа</a:t>
                      </a:r>
                      <a:endParaRPr lang="ru-RU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Инспекция Федеральной налоговой службы по г. Электростали Московской области</a:t>
                      </a: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Генеральный директор</a:t>
                      </a:r>
                      <a:endParaRPr lang="ru-RU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Афанасьев Михаил Валентинович</a:t>
                      </a: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260501"/>
                  </a:ext>
                </a:extLst>
              </a:tr>
              <a:tr h="349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Главный бухгалтер</a:t>
                      </a:r>
                      <a:endParaRPr lang="ru-RU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Каширина Ольга Андреевна</a:t>
                      </a: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541562"/>
                  </a:ext>
                </a:extLst>
              </a:tr>
              <a:tr h="349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Банковские реквизиты</a:t>
                      </a:r>
                      <a:endParaRPr lang="ru-RU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р/счет 40602810000000000885 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«РосДорБанк» (ПАО) кор/счет 30101810945250000666; БИК 044525666 </a:t>
                      </a: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187238"/>
                  </a:ext>
                </a:extLst>
              </a:tr>
              <a:tr h="349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ОКВЭД</a:t>
                      </a:r>
                      <a:endParaRPr lang="ru-RU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42.11</a:t>
                      </a: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835820"/>
                  </a:ext>
                </a:extLst>
              </a:tr>
              <a:tr h="349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ОГРН</a:t>
                      </a:r>
                      <a:endParaRPr lang="ru-RU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1185053010230</a:t>
                      </a: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033330"/>
                  </a:ext>
                </a:extLst>
              </a:tr>
              <a:tr h="349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ОКПО</a:t>
                      </a:r>
                      <a:endParaRPr lang="ru-RU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28593496</a:t>
                      </a: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176674"/>
                  </a:ext>
                </a:extLst>
              </a:tr>
              <a:tr h="349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ОКТМО</a:t>
                      </a:r>
                      <a:endParaRPr lang="ru-RU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46744000</a:t>
                      </a: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460099"/>
                  </a:ext>
                </a:extLst>
              </a:tr>
              <a:tr h="349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ОКОГУ</a:t>
                      </a:r>
                      <a:endParaRPr lang="ru-RU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4210014</a:t>
                      </a: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360671"/>
                  </a:ext>
                </a:extLst>
              </a:tr>
              <a:tr h="349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ОКФС/ОКОПФ</a:t>
                      </a:r>
                      <a:endParaRPr lang="ru-RU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16/12267</a:t>
                      </a: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55356"/>
                  </a:ext>
                </a:extLst>
              </a:tr>
              <a:tr h="349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ОКАТО</a:t>
                      </a:r>
                      <a:endParaRPr lang="ru-RU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46439000000</a:t>
                      </a: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89737"/>
                  </a:ext>
                </a:extLst>
              </a:tr>
              <a:tr h="349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Телефон</a:t>
                      </a:r>
                      <a:endParaRPr lang="ru-RU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8(495) 648-18-53, 8(495) 648-18-54</a:t>
                      </a: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05228"/>
                  </a:ext>
                </a:extLst>
              </a:tr>
              <a:tr h="349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E-mail</a:t>
                      </a:r>
                      <a:endParaRPr lang="ru-RU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info@roadcenter.ru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901439"/>
                  </a:ext>
                </a:extLst>
              </a:tr>
              <a:tr h="2749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7954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B588AC2-F556-4AB4-80B4-462229A6A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9550BBF-D9D9-4051-B4A6-B2F4DA6BE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11064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14D9014-AAD0-41FD-9397-F166476FBE6F}"/>
              </a:ext>
            </a:extLst>
          </p:cNvPr>
          <p:cNvSpPr txBox="1">
            <a:spLocks/>
          </p:cNvSpPr>
          <p:nvPr/>
        </p:nvSpPr>
        <p:spPr>
          <a:xfrm>
            <a:off x="3593123" y="655175"/>
            <a:ext cx="5615354" cy="9888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Управленческо-инженерные</a:t>
            </a:r>
          </a:p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структуры МОДЦ</a:t>
            </a:r>
            <a:br>
              <a:rPr lang="ru-RU" sz="294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94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545B5B1-5DE5-4EE7-BE84-0E3348FCDCA9}"/>
              </a:ext>
            </a:extLst>
          </p:cNvPr>
          <p:cNvSpPr/>
          <p:nvPr/>
        </p:nvSpPr>
        <p:spPr>
          <a:xfrm>
            <a:off x="1209139" y="1222762"/>
            <a:ext cx="112620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+mj-lt"/>
            </a:endParaRPr>
          </a:p>
          <a:p>
            <a:r>
              <a:rPr lang="ru-RU" sz="1600" dirty="0">
                <a:latin typeface="+mj-lt"/>
                <a:ea typeface="Times New Roman" panose="02020603050405020304" pitchFamily="18" charset="0"/>
              </a:rPr>
              <a:t>АО «Московский областной дорожный центр» осуществляет свою деятельность с 2003 года и является предприятием полного цикла в дорожной отрасли региона («от проектирования до эксплуатации»)</a:t>
            </a:r>
            <a:endParaRPr lang="ru-RU" sz="1600" dirty="0">
              <a:latin typeface="+mj-lt"/>
            </a:endParaRPr>
          </a:p>
          <a:p>
            <a:endParaRPr lang="ru-RU" sz="1600" dirty="0">
              <a:latin typeface="Bookman Old Style" panose="020506040505050202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D2AFBD-79E4-40BB-96B7-5610DE86EA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7104" y="2330758"/>
            <a:ext cx="9299369" cy="29777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0F70BC-A1D5-4478-A4F8-7A0D95C3F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966" y="5308534"/>
            <a:ext cx="10461643" cy="4328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9BB661-FC41-4CB7-9A2A-A9428AAF3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646" y="5878638"/>
            <a:ext cx="10266963" cy="28405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6FF6B9-AEAA-4CFA-902D-106B052AA390}"/>
              </a:ext>
            </a:extLst>
          </p:cNvPr>
          <p:cNvSpPr txBox="1"/>
          <p:nvPr/>
        </p:nvSpPr>
        <p:spPr>
          <a:xfrm>
            <a:off x="8393835" y="6845434"/>
            <a:ext cx="1131277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(365 чел.);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0516F1F-20A8-4D72-A16A-28C3826816E4}"/>
              </a:ext>
            </a:extLst>
          </p:cNvPr>
          <p:cNvSpPr/>
          <p:nvPr/>
        </p:nvSpPr>
        <p:spPr>
          <a:xfrm>
            <a:off x="9993532" y="5995257"/>
            <a:ext cx="1032189" cy="432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 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чел.);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E476529-24E8-48D7-8848-A7EDB6B43894}"/>
              </a:ext>
            </a:extLst>
          </p:cNvPr>
          <p:cNvSpPr/>
          <p:nvPr/>
        </p:nvSpPr>
        <p:spPr>
          <a:xfrm>
            <a:off x="10093290" y="8253782"/>
            <a:ext cx="1032189" cy="432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(112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чел.);</a:t>
            </a:r>
          </a:p>
        </p:txBody>
      </p:sp>
    </p:spTree>
    <p:extLst>
      <p:ext uri="{BB962C8B-B14F-4D97-AF65-F5344CB8AC3E}">
        <p14:creationId xmlns:p14="http://schemas.microsoft.com/office/powerpoint/2010/main" val="3258466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B588AC2-F556-4AB4-80B4-462229A6A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9550BBF-D9D9-4051-B4A6-B2F4DA6BE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11064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14D9014-AAD0-41FD-9397-F166476FBE6F}"/>
              </a:ext>
            </a:extLst>
          </p:cNvPr>
          <p:cNvSpPr txBox="1">
            <a:spLocks/>
          </p:cNvSpPr>
          <p:nvPr/>
        </p:nvSpPr>
        <p:spPr>
          <a:xfrm>
            <a:off x="3593123" y="655175"/>
            <a:ext cx="5615354" cy="9888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Управленческо-инженерные</a:t>
            </a:r>
          </a:p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структуры МОДЦ</a:t>
            </a:r>
            <a:br>
              <a:rPr lang="ru-RU" sz="294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94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F8A429A-11B4-4411-991B-6679CB6F9DEB}"/>
              </a:ext>
            </a:extLst>
          </p:cNvPr>
          <p:cNvSpPr/>
          <p:nvPr/>
        </p:nvSpPr>
        <p:spPr>
          <a:xfrm>
            <a:off x="570562" y="1644035"/>
            <a:ext cx="11660475" cy="7278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ru-RU" sz="1800" dirty="0">
                <a:latin typeface="+mj-lt"/>
                <a:ea typeface="Times New Roman" panose="02020603050405020304" pitchFamily="18" charset="0"/>
              </a:rPr>
              <a:t>Общая штатная численность 715 человек – это высококлассные инженеры и специалисты различного уровня специализации и отвечающие современным требованиям рынка. 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ru-RU" sz="1800" dirty="0">
                <a:latin typeface="+mj-lt"/>
                <a:ea typeface="Times New Roman" panose="02020603050405020304" pitchFamily="18" charset="0"/>
              </a:rPr>
              <a:t>АО «МОДЦ» обладает узкоспециальными службами для самостоятельного решения любого круга вопросов: </a:t>
            </a:r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ru-RU" sz="1600" dirty="0">
                <a:latin typeface="+mj-lt"/>
                <a:ea typeface="Times New Roman" panose="02020603050405020304" pitchFamily="18" charset="0"/>
              </a:rPr>
              <a:t>строительная дирекция (руководители проектов),</a:t>
            </a:r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ru-RU" sz="1600" dirty="0">
                <a:latin typeface="+mj-lt"/>
                <a:ea typeface="Times New Roman" panose="02020603050405020304" pitchFamily="18" charset="0"/>
              </a:rPr>
              <a:t>производственно-техническая служба,</a:t>
            </a:r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ru-RU" sz="1600" dirty="0">
                <a:latin typeface="+mj-lt"/>
                <a:ea typeface="Times New Roman" panose="02020603050405020304" pitchFamily="18" charset="0"/>
              </a:rPr>
              <a:t>служба строительства и ремонта дорог,</a:t>
            </a:r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ru-RU" sz="1600" dirty="0">
                <a:latin typeface="+mj-lt"/>
                <a:ea typeface="Times New Roman" panose="02020603050405020304" pitchFamily="18" charset="0"/>
              </a:rPr>
              <a:t>служба строительства и ремонта мостов, </a:t>
            </a:r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ru-RU" sz="1600" dirty="0">
                <a:latin typeface="+mj-lt"/>
                <a:ea typeface="Times New Roman" panose="02020603050405020304" pitchFamily="18" charset="0"/>
              </a:rPr>
              <a:t>служба инженерных коммуникаций, </a:t>
            </a:r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ru-RU" sz="1600" dirty="0">
                <a:latin typeface="+mj-lt"/>
                <a:ea typeface="Times New Roman" panose="02020603050405020304" pitchFamily="18" charset="0"/>
              </a:rPr>
              <a:t>служба энергетиков, </a:t>
            </a:r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ru-RU" sz="1600" dirty="0">
                <a:latin typeface="+mj-lt"/>
                <a:ea typeface="Times New Roman" panose="02020603050405020304" pitchFamily="18" charset="0"/>
              </a:rPr>
              <a:t>служба лабораторного контроля и качества, </a:t>
            </a:r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ru-RU" sz="1600" dirty="0">
                <a:latin typeface="+mj-lt"/>
                <a:ea typeface="Times New Roman" panose="02020603050405020304" pitchFamily="18" charset="0"/>
              </a:rPr>
              <a:t>геодезическая служба, </a:t>
            </a:r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ru-RU" sz="1600" dirty="0">
                <a:latin typeface="+mj-lt"/>
                <a:ea typeface="Times New Roman" panose="02020603050405020304" pitchFamily="18" charset="0"/>
              </a:rPr>
              <a:t>сметная служба, </a:t>
            </a:r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ru-RU" sz="1600" dirty="0">
                <a:latin typeface="+mj-lt"/>
                <a:ea typeface="Times New Roman" panose="02020603050405020304" pitchFamily="18" charset="0"/>
              </a:rPr>
              <a:t>служба земельных и имущественных отношений, </a:t>
            </a:r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ru-RU" sz="1600" dirty="0">
                <a:latin typeface="+mj-lt"/>
                <a:ea typeface="Times New Roman" panose="02020603050405020304" pitchFamily="18" charset="0"/>
              </a:rPr>
              <a:t>служба охраны труда,</a:t>
            </a:r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ru-RU" sz="1600" dirty="0">
                <a:latin typeface="+mj-lt"/>
                <a:ea typeface="Times New Roman" panose="02020603050405020304" pitchFamily="18" charset="0"/>
              </a:rPr>
              <a:t>служба материально-технического обеспечения, </a:t>
            </a:r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ru-RU" sz="1600" dirty="0">
                <a:latin typeface="+mj-lt"/>
                <a:ea typeface="Times New Roman" panose="02020603050405020304" pitchFamily="18" charset="0"/>
              </a:rPr>
              <a:t>правовое и финансовое управление, </a:t>
            </a:r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ru-RU" sz="1600" dirty="0">
                <a:latin typeface="+mj-lt"/>
                <a:ea typeface="Times New Roman" panose="02020603050405020304" pitchFamily="18" charset="0"/>
              </a:rPr>
              <a:t>служба финансово-экономического планирования,</a:t>
            </a:r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ru-RU" sz="1600" dirty="0">
                <a:latin typeface="+mj-lt"/>
                <a:ea typeface="Times New Roman" panose="02020603050405020304" pitchFamily="18" charset="0"/>
              </a:rPr>
              <a:t>договорная служба,</a:t>
            </a:r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ru-RU" sz="1600" dirty="0">
                <a:latin typeface="+mj-lt"/>
                <a:ea typeface="Times New Roman" panose="02020603050405020304" pitchFamily="18" charset="0"/>
              </a:rPr>
              <a:t>служба главного механика, в т.ч. аренды</a:t>
            </a:r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ru-RU" sz="1600" dirty="0">
                <a:latin typeface="+mj-lt"/>
                <a:ea typeface="Times New Roman" panose="02020603050405020304" pitchFamily="18" charset="0"/>
              </a:rPr>
              <a:t>и прочие.</a:t>
            </a:r>
            <a:endParaRPr lang="ru-RU" sz="16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4BD8AD-5121-4409-B259-6636F3E48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552" y="2899878"/>
            <a:ext cx="4767485" cy="28531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D1E875-078E-497D-9413-E07DBF96E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551" y="5753053"/>
            <a:ext cx="4767485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33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B588AC2-F556-4AB4-80B4-462229A6A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9550BBF-D9D9-4051-B4A6-B2F4DA6BE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11064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14D9014-AAD0-41FD-9397-F166476FBE6F}"/>
              </a:ext>
            </a:extLst>
          </p:cNvPr>
          <p:cNvSpPr txBox="1">
            <a:spLocks/>
          </p:cNvSpPr>
          <p:nvPr/>
        </p:nvSpPr>
        <p:spPr>
          <a:xfrm>
            <a:off x="3593123" y="655175"/>
            <a:ext cx="5615354" cy="6980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Технические ресурсы МОДЦ</a:t>
            </a:r>
            <a:br>
              <a:rPr lang="ru-RU" sz="294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94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64C36EF-89D1-4C90-8E73-7C8596EA5652}"/>
              </a:ext>
            </a:extLst>
          </p:cNvPr>
          <p:cNvSpPr/>
          <p:nvPr/>
        </p:nvSpPr>
        <p:spPr>
          <a:xfrm>
            <a:off x="1079520" y="1193209"/>
            <a:ext cx="11190043" cy="1590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ru-RU" sz="1800" dirty="0">
                <a:latin typeface="+mj-lt"/>
                <a:ea typeface="Times New Roman" panose="02020603050405020304" pitchFamily="18" charset="0"/>
              </a:rPr>
              <a:t>На балансе АО «МОДЦ» имеется более 384 ед. дорожно-строительной и автомобильной техники, что позволяет выполнять весь спектр работ в сфере строительства, ремонта, содержания и эксплуатации мостов и дорог. Весь парк техники АО «МОДЦ» оснащен современными системами контроля и слежения ГЛОНАСС. В готовности к эксплуатации на текущий момент:</a:t>
            </a:r>
            <a:endParaRPr lang="ru-RU" sz="1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BEBE8E-34A5-428F-A74F-D5C3F549E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20" y="2771964"/>
            <a:ext cx="10989664" cy="56360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1138A2-106D-42FD-B290-7B9269EA83F7}"/>
              </a:ext>
            </a:extLst>
          </p:cNvPr>
          <p:cNvSpPr txBox="1"/>
          <p:nvPr/>
        </p:nvSpPr>
        <p:spPr>
          <a:xfrm>
            <a:off x="1301264" y="5824283"/>
            <a:ext cx="433752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2524998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B588AC2-F556-4AB4-80B4-462229A6A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9550BBF-D9D9-4051-B4A6-B2F4DA6BE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11064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14D9014-AAD0-41FD-9397-F166476FBE6F}"/>
              </a:ext>
            </a:extLst>
          </p:cNvPr>
          <p:cNvSpPr txBox="1">
            <a:spLocks/>
          </p:cNvSpPr>
          <p:nvPr/>
        </p:nvSpPr>
        <p:spPr>
          <a:xfrm>
            <a:off x="3593123" y="655175"/>
            <a:ext cx="5615354" cy="6980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Технические ресурсы МОДЦ</a:t>
            </a:r>
            <a:br>
              <a:rPr lang="ru-RU" sz="294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94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64C36EF-89D1-4C90-8E73-7C8596EA5652}"/>
              </a:ext>
            </a:extLst>
          </p:cNvPr>
          <p:cNvSpPr/>
          <p:nvPr/>
        </p:nvSpPr>
        <p:spPr>
          <a:xfrm>
            <a:off x="1079520" y="1353187"/>
            <a:ext cx="11190043" cy="2203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ru-RU" sz="1800" dirty="0">
                <a:latin typeface="+mj-lt"/>
                <a:ea typeface="Times New Roman" panose="02020603050405020304" pitchFamily="18" charset="0"/>
              </a:rPr>
              <a:t>В собственности АО «МОДЦ» имеется 4 производственные базы с комплексом зданий и сооружений различного назначения:</a:t>
            </a:r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ru-RU" sz="1800" dirty="0">
                <a:effectLst/>
                <a:latin typeface="+mj-lt"/>
                <a:ea typeface="Times New Roman" panose="02020603050405020304" pitchFamily="18" charset="0"/>
              </a:rPr>
              <a:t>База </a:t>
            </a:r>
            <a:r>
              <a:rPr lang="ru-RU" sz="1800" dirty="0">
                <a:latin typeface="+mj-lt"/>
                <a:ea typeface="Times New Roman" panose="02020603050405020304" pitchFamily="18" charset="0"/>
              </a:rPr>
              <a:t>«Истра»</a:t>
            </a:r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ru-RU" sz="1800" dirty="0">
                <a:latin typeface="+mj-lt"/>
                <a:ea typeface="Times New Roman" panose="02020603050405020304" pitchFamily="18" charset="0"/>
              </a:rPr>
              <a:t>База «Руза»</a:t>
            </a:r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ru-RU" sz="1800" dirty="0">
                <a:latin typeface="+mj-lt"/>
                <a:ea typeface="Times New Roman" panose="02020603050405020304" pitchFamily="18" charset="0"/>
              </a:rPr>
              <a:t>База «Наро-Фоминск»</a:t>
            </a:r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ru-RU" sz="1800" dirty="0">
                <a:effectLst/>
                <a:latin typeface="+mj-lt"/>
                <a:ea typeface="Times New Roman" panose="02020603050405020304" pitchFamily="18" charset="0"/>
              </a:rPr>
              <a:t>База «Дубна»</a:t>
            </a:r>
          </a:p>
        </p:txBody>
      </p:sp>
      <p:pic>
        <p:nvPicPr>
          <p:cNvPr id="9" name="Picture 2" descr="Административно-территориальное деление Московской области Энциклопедия">
            <a:extLst>
              <a:ext uri="{FF2B5EF4-FFF2-40B4-BE49-F238E27FC236}">
                <a16:creationId xmlns:a16="http://schemas.microsoft.com/office/drawing/2014/main" id="{1CAB1FDC-E20A-4665-B464-58BC29F43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91816" y="2563226"/>
            <a:ext cx="7593416" cy="67572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 descr="Школа со сплошной заливкой">
            <a:extLst>
              <a:ext uri="{FF2B5EF4-FFF2-40B4-BE49-F238E27FC236}">
                <a16:creationId xmlns:a16="http://schemas.microsoft.com/office/drawing/2014/main" id="{BDDC3237-8881-4929-84F4-54EDA77EB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8117" y="5435183"/>
            <a:ext cx="457200" cy="457200"/>
          </a:xfrm>
          <a:prstGeom prst="rect">
            <a:avLst/>
          </a:prstGeom>
        </p:spPr>
      </p:pic>
      <p:pic>
        <p:nvPicPr>
          <p:cNvPr id="24" name="Рисунок 23" descr="Фабрика со сплошной заливкой">
            <a:extLst>
              <a:ext uri="{FF2B5EF4-FFF2-40B4-BE49-F238E27FC236}">
                <a16:creationId xmlns:a16="http://schemas.microsoft.com/office/drawing/2014/main" id="{2C7B5AF8-7A92-47E0-9844-E6FBF62EF1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44992" y="3551785"/>
            <a:ext cx="457200" cy="457200"/>
          </a:xfrm>
          <a:prstGeom prst="rect">
            <a:avLst/>
          </a:prstGeom>
        </p:spPr>
      </p:pic>
      <p:pic>
        <p:nvPicPr>
          <p:cNvPr id="25" name="Рисунок 24" descr="Фабрика со сплошной заливкой">
            <a:extLst>
              <a:ext uri="{FF2B5EF4-FFF2-40B4-BE49-F238E27FC236}">
                <a16:creationId xmlns:a16="http://schemas.microsoft.com/office/drawing/2014/main" id="{AD645C67-280E-4399-B30F-9585C1070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87792" y="5010969"/>
            <a:ext cx="457200" cy="457200"/>
          </a:xfrm>
          <a:prstGeom prst="rect">
            <a:avLst/>
          </a:prstGeom>
        </p:spPr>
      </p:pic>
      <p:pic>
        <p:nvPicPr>
          <p:cNvPr id="26" name="Рисунок 25" descr="Фабрика со сплошной заливкой">
            <a:extLst>
              <a:ext uri="{FF2B5EF4-FFF2-40B4-BE49-F238E27FC236}">
                <a16:creationId xmlns:a16="http://schemas.microsoft.com/office/drawing/2014/main" id="{DDE5EAB0-0B37-47D9-AFB3-EAB6270AC1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75045" y="6073188"/>
            <a:ext cx="457200" cy="457200"/>
          </a:xfrm>
          <a:prstGeom prst="rect">
            <a:avLst/>
          </a:prstGeom>
        </p:spPr>
      </p:pic>
      <p:pic>
        <p:nvPicPr>
          <p:cNvPr id="27" name="Рисунок 26" descr="Фабрика со сплошной заливкой">
            <a:extLst>
              <a:ext uri="{FF2B5EF4-FFF2-40B4-BE49-F238E27FC236}">
                <a16:creationId xmlns:a16="http://schemas.microsoft.com/office/drawing/2014/main" id="{B45C3561-3401-4C58-AE93-0D51D36EE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68881" y="5484644"/>
            <a:ext cx="457200" cy="4572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FC45C2D-E2A0-4455-8DDD-6B1321DC17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7"/>
          <a:stretch/>
        </p:blipFill>
        <p:spPr>
          <a:xfrm>
            <a:off x="8969915" y="5862315"/>
            <a:ext cx="3595214" cy="18977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5F17A10-9771-49AC-B771-164FA4C0C2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7"/>
          <a:stretch/>
        </p:blipFill>
        <p:spPr>
          <a:xfrm>
            <a:off x="8985500" y="3888082"/>
            <a:ext cx="3595215" cy="18977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28BDF0F-D235-46D6-8973-F1BDF9629E7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0"/>
          <a:stretch/>
        </p:blipFill>
        <p:spPr>
          <a:xfrm>
            <a:off x="8985502" y="1899945"/>
            <a:ext cx="3595213" cy="191169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C25B6F9-57D3-4994-9AFD-6AB6F2EEE1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67"/>
          <a:stretch/>
        </p:blipFill>
        <p:spPr>
          <a:xfrm>
            <a:off x="8969915" y="7807275"/>
            <a:ext cx="3595215" cy="152751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12189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18D6CE88-AA55-4F02-A143-3EEEDFF8E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E0358C8-7626-4D7F-B256-CE8763067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11064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6FD766C-7384-4C5E-92DA-B04B8D220150}"/>
              </a:ext>
            </a:extLst>
          </p:cNvPr>
          <p:cNvSpPr txBox="1">
            <a:spLocks/>
          </p:cNvSpPr>
          <p:nvPr/>
        </p:nvSpPr>
        <p:spPr>
          <a:xfrm>
            <a:off x="3593123" y="655175"/>
            <a:ext cx="5615354" cy="9888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Опыт работ</a:t>
            </a:r>
          </a:p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МОДЦ</a:t>
            </a:r>
            <a:br>
              <a:rPr lang="ru-RU" sz="294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94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B3F864A-6541-4EFD-833A-8F450071CD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147019"/>
              </p:ext>
            </p:extLst>
          </p:nvPr>
        </p:nvGraphicFramePr>
        <p:xfrm>
          <a:off x="669269" y="1339062"/>
          <a:ext cx="11463062" cy="8116155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570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5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0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6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341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ПЕРЕЧЕНЬ ВВЕДЁННЫХ В ЭКСПЛУАТАЦИЮ ОБЪЕКТОВ </a:t>
                      </a:r>
                    </a:p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за последнее время</a:t>
                      </a:r>
                      <a:endParaRPr lang="ru-RU" sz="14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272" marR="6272" marT="627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№ п/п</a:t>
                      </a:r>
                      <a:endParaRPr lang="ru-RU" sz="11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272" marR="6272" marT="62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Наименование объекта</a:t>
                      </a:r>
                      <a:endParaRPr lang="ru-RU" sz="11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272" marR="6272" marT="62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Номер разрешения на ввод</a:t>
                      </a:r>
                      <a:endParaRPr lang="ru-RU" sz="11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272" marR="6272" marT="62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Стоимость государственного контракта, руб.</a:t>
                      </a:r>
                      <a:endParaRPr lang="ru-RU" sz="11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272" marR="6272" marT="627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8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72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Подъезд к г. Жуковский (ЛИИ им. Громова) от автомобильной дороги М-5 «Урал» (Московская обл. Раменский р-н, г. Жуковский)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RU501095024003910-50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u="none" strike="noStrike" dirty="0">
                          <a:effectLst/>
                        </a:rPr>
                        <a:t>8 290 551 864,00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7200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8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72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Путепровод через железную дорогу у пл. Хлебниково в г. Долгопрудном Московской области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RU501095024003910-45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u="none" strike="noStrike" dirty="0">
                          <a:effectLst/>
                        </a:rPr>
                        <a:t>4 129 656 958,00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7200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7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72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Эстакада через железную дорогу и Дзержинское шоссе в г. Котельники Московской области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RU50-50-5562-2016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u="none" strike="noStrike" dirty="0">
                          <a:effectLst/>
                        </a:rPr>
                        <a:t>3 452 749 425,00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7200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7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72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Строительство подъезда к ФГПУ «ЛИИ им. Громова» в городском округе Жуковский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RU50-44-28-2012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u="none" strike="noStrike" dirty="0">
                          <a:effectLst/>
                        </a:rPr>
                        <a:t>716 975 700,00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7200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7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72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Реконструкция путепровода через железную дорогу у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н.п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. Родники на автомобильной дороге Москва-Егорьевск-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Тума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Касимов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(МЕТК)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RU50-21-38-2013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u="none" strike="noStrike" dirty="0">
                          <a:effectLst/>
                        </a:rPr>
                        <a:t>576 886 871,00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7200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56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72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Строительство примыкания к автомобильной дороге М-1 «Беларусь», левая сторона, 17 км, для организации подъезда к Инновационному центру «Сколково» в Одинцовском муниципальном районе (Этап 1)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RU501095024003910-43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u="none" strike="noStrike" dirty="0">
                          <a:effectLst/>
                        </a:rPr>
                        <a:t>565 385 215,00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7200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0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2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Строительство подъезда к д.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Марфино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в Одинцовском районе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RU501095024003910-44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u="none" strike="noStrike" dirty="0">
                          <a:effectLst/>
                        </a:rPr>
                        <a:t>558 420 099,00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7200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56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2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Строительство транспортной развязки на пересечении Лихачевского шоссе и скоростной автомобильной дороги Москва-Санкт-Петербург км 15 – км 58 в городском округе Химки Московской области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RU501095024003910-24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u="none" strike="noStrike" dirty="0">
                          <a:effectLst/>
                        </a:rPr>
                        <a:t>318 133 669,00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7200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56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72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Строительство Комсомольского проспекта от существующей эстакады до проектируемого проезда 55 вдоль границы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мкр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. 7 г. Люберцы Московской области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RU50-14-540-2008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u="none" strike="noStrike" dirty="0">
                          <a:effectLst/>
                        </a:rPr>
                        <a:t>93 492 762,00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7200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56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72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Реконструкция мостового перехода через р. Клязьма у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н.п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. Шемякино на автомобильной дороге М-10 «Россия»-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Пикино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Лунево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-Носово в Солнечногорском районе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RU501095024003910-21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u="none" strike="noStrike" dirty="0">
                          <a:effectLst/>
                        </a:rPr>
                        <a:t>92 490 000,00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7200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35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72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Реконструкция мостового перехода через ручей у </a:t>
                      </a:r>
                      <a:r>
                        <a:rPr lang="ru-RU" sz="1100" u="none" strike="noStrike" dirty="0" err="1">
                          <a:effectLst/>
                        </a:rPr>
                        <a:t>н.п</a:t>
                      </a:r>
                      <a:r>
                        <a:rPr lang="ru-RU" sz="1100" u="none" strike="noStrike" dirty="0">
                          <a:effectLst/>
                        </a:rPr>
                        <a:t>. Беззубово на автомобильной дороге МБК – Егорьевск – «МЕТК» (Орехово-Зуевский район)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RU501095024003910-15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u="none" strike="noStrike" dirty="0">
                          <a:effectLst/>
                        </a:rPr>
                        <a:t>89 196 032,00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7200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077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72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Реконструкция мостового перехода через р. </a:t>
                      </a:r>
                      <a:r>
                        <a:rPr lang="ru-RU" sz="1100" u="none" strike="noStrike" dirty="0" err="1">
                          <a:effectLst/>
                        </a:rPr>
                        <a:t>Сетунь</a:t>
                      </a:r>
                      <a:r>
                        <a:rPr lang="ru-RU" sz="1100" u="none" strike="noStrike" dirty="0">
                          <a:effectLst/>
                        </a:rPr>
                        <a:t> у </a:t>
                      </a:r>
                      <a:r>
                        <a:rPr lang="ru-RU" sz="1100" u="none" strike="noStrike" dirty="0" err="1">
                          <a:effectLst/>
                        </a:rPr>
                        <a:t>н.п</a:t>
                      </a:r>
                      <a:r>
                        <a:rPr lang="ru-RU" sz="1100" u="none" strike="noStrike" dirty="0">
                          <a:effectLst/>
                        </a:rPr>
                        <a:t>. </a:t>
                      </a:r>
                      <a:r>
                        <a:rPr lang="ru-RU" sz="1100" u="none" strike="noStrike" dirty="0" err="1">
                          <a:effectLst/>
                        </a:rPr>
                        <a:t>Бушарино</a:t>
                      </a:r>
                      <a:r>
                        <a:rPr lang="ru-RU" sz="1100" u="none" strike="noStrike" dirty="0">
                          <a:effectLst/>
                        </a:rPr>
                        <a:t> на автомобильной дороге ММК-</a:t>
                      </a:r>
                      <a:r>
                        <a:rPr lang="ru-RU" sz="1100" u="none" strike="noStrike" dirty="0" err="1">
                          <a:effectLst/>
                        </a:rPr>
                        <a:t>Аниково</a:t>
                      </a:r>
                      <a:r>
                        <a:rPr lang="ru-RU" sz="1100" u="none" strike="noStrike" dirty="0">
                          <a:effectLst/>
                        </a:rPr>
                        <a:t>-</a:t>
                      </a:r>
                      <a:r>
                        <a:rPr lang="ru-RU" sz="1100" u="none" strike="noStrike" dirty="0" err="1">
                          <a:effectLst/>
                        </a:rPr>
                        <a:t>Агафоново</a:t>
                      </a:r>
                      <a:r>
                        <a:rPr lang="ru-RU" sz="1100" u="none" strike="noStrike" dirty="0">
                          <a:effectLst/>
                        </a:rPr>
                        <a:t>-Кубинка в Одинцовском районе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RU50-19-36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u="none" strike="noStrike" dirty="0">
                          <a:effectLst/>
                        </a:rPr>
                        <a:t>72 828 636,00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7200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095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72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kern="1200" dirty="0">
                          <a:effectLst/>
                        </a:rPr>
                        <a:t>Выполнение работ по строительству объекта капитального строительства: Путепровод через железную дорогу у пл. Хлебниково в г. Долгопрудном Московской области (2 этап)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RU5</a:t>
                      </a:r>
                      <a:r>
                        <a:rPr lang="ru-RU" sz="1100" u="none" strike="noStrike" dirty="0">
                          <a:effectLst/>
                        </a:rPr>
                        <a:t>0-6 9718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dirty="0">
                          <a:effectLst/>
                        </a:rPr>
                        <a:t>436 867 740,00</a:t>
                      </a:r>
                    </a:p>
                    <a:p>
                      <a:pPr algn="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7200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127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72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/>
                        <a:t>Реконструкция транспортной развязки на 19 км Можайского шоссе в Одинцовском муниципальном районе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36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RU</a:t>
                      </a:r>
                      <a:r>
                        <a:rPr lang="ru-RU" sz="1100" u="none" strike="noStrike" dirty="0">
                          <a:effectLst/>
                        </a:rPr>
                        <a:t>50-55-10042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u="none" strike="noStrike" dirty="0">
                          <a:effectLst/>
                        </a:rPr>
                        <a:t>3 089 888 302,00</a:t>
                      </a:r>
                    </a:p>
                  </a:txBody>
                  <a:tcPr marL="9525" marR="7200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127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6272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marR="0" lvl="0" indent="0" algn="l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Капитальный ремонт автомобильной дороги г. Жуковский, ул. Туполева (км 0,00 - км 1,50)</a:t>
                      </a:r>
                    </a:p>
                    <a:p>
                      <a:pPr marL="0" marR="0" lvl="0" indent="0" algn="l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36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Введён в эксплуатацию</a:t>
                      </a:r>
                    </a:p>
                  </a:txBody>
                  <a:tcPr marL="72000" marR="6272" marT="627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279 229 623,00</a:t>
                      </a:r>
                    </a:p>
                  </a:txBody>
                  <a:tcPr marL="9525" marR="7200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331707"/>
                  </a:ext>
                </a:extLst>
              </a:tr>
              <a:tr h="381838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ru-RU" sz="14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ИТОГО:</a:t>
                      </a:r>
                      <a:endParaRPr lang="ru-RU" sz="14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6272" marR="72000" marT="627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22 762 752 896,00</a:t>
                      </a:r>
                      <a:endParaRPr lang="ru-RU" sz="14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72000" marT="9525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789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18D6CE88-AA55-4F02-A143-3EEEDFF8E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E0358C8-7626-4D7F-B256-CE8763067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11064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6FD766C-7384-4C5E-92DA-B04B8D220150}"/>
              </a:ext>
            </a:extLst>
          </p:cNvPr>
          <p:cNvSpPr txBox="1">
            <a:spLocks/>
          </p:cNvSpPr>
          <p:nvPr/>
        </p:nvSpPr>
        <p:spPr>
          <a:xfrm>
            <a:off x="3593123" y="655175"/>
            <a:ext cx="5615354" cy="9888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Опыт работ</a:t>
            </a:r>
          </a:p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МОДЦ</a:t>
            </a:r>
            <a:br>
              <a:rPr lang="ru-RU" sz="294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94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854A09-C4AF-4155-9480-B8458C34E1E1}"/>
              </a:ext>
            </a:extLst>
          </p:cNvPr>
          <p:cNvSpPr txBox="1"/>
          <p:nvPr/>
        </p:nvSpPr>
        <p:spPr>
          <a:xfrm>
            <a:off x="574432" y="1650545"/>
            <a:ext cx="62116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СТРОИТЕЛЬСТВО ПОДЪЕЗДА К Г. ЖУКОВСКИЙ (ЛИИ ИМ. ГРОМОВА) ОТ АВТОМОБИЛЬНОЙ ДОРОГИ М-5 "УРАЛ" (МОСКОВСКАЯ ОБЛ., РАМЕНСКИЙ Р-Н, Г. ЖУКОВСКИЙ)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8E8541-1AF7-4501-9767-8DB016B8D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087" y="4194472"/>
            <a:ext cx="5807835" cy="21127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1661FD-C767-4AB7-8F98-DFACE6AC7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087" y="1980662"/>
            <a:ext cx="5807837" cy="2112731"/>
          </a:xfrm>
          <a:prstGeom prst="rect">
            <a:avLst/>
          </a:prstGeom>
        </p:spPr>
      </p:pic>
      <p:graphicFrame>
        <p:nvGraphicFramePr>
          <p:cNvPr id="5" name="Таблица 11">
            <a:extLst>
              <a:ext uri="{FF2B5EF4-FFF2-40B4-BE49-F238E27FC236}">
                <a16:creationId xmlns:a16="http://schemas.microsoft.com/office/drawing/2014/main" id="{EC23FF70-5C63-4FFF-BB85-32DE2A058F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042256"/>
              </p:ext>
            </p:extLst>
          </p:nvPr>
        </p:nvGraphicFramePr>
        <p:xfrm>
          <a:off x="392219" y="3281761"/>
          <a:ext cx="6771129" cy="536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3301">
                  <a:extLst>
                    <a:ext uri="{9D8B030D-6E8A-4147-A177-3AD203B41FA5}">
                      <a16:colId xmlns:a16="http://schemas.microsoft.com/office/drawing/2014/main" val="2417271413"/>
                    </a:ext>
                  </a:extLst>
                </a:gridCol>
                <a:gridCol w="3587828">
                  <a:extLst>
                    <a:ext uri="{9D8B030D-6E8A-4147-A177-3AD203B41FA5}">
                      <a16:colId xmlns:a16="http://schemas.microsoft.com/office/drawing/2014/main" val="998045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СТОИМОСТЬ КОНТРАКТА: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8 290 551 864 руб.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669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РАЗРЕШЕНИЕ НА ВВОД: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latin typeface="+mj-lt"/>
                        </a:rPr>
                        <a:t>RU501095024003910-50</a:t>
                      </a:r>
                      <a:endParaRPr lang="ru-RU" sz="1600" i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055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КАТЕГОРИЯ ДОРОГИ: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Магистральная дорога скоростного движения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675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ОБЩАЯ ПРОТЯЖЕННОСТЬ: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11 034 м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37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ОБЪЁМ ЗЕМЛЯНЫХ РАБОТ: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latin typeface="+mj-lt"/>
                        </a:rPr>
                        <a:t>1 890 500 м³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32087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ИСКУССТВЕННЫЕ СООРУЖЕНИЯ: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03752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         - путепровод на транспортной развязке №1 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путепровод на транспортной развязке №1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32514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         - правобережная эстакада к мосту через реку Москва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правобережная эстакада к мосту через реку Москва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12813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         - мост через реку Москва 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мост через реку Москва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98525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         - левобережная эстакада к мосту через реку Москва 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левобережная эстакада к мосту через реку Москва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22554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         - пойменный мост через реку Быковка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пойменный мост через реку Быковка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16643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         - эстакада в промзоне 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эстакада в промзоне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19201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         - путепровод на транспортной развязке №2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путепровод на транспортной развязке №2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29179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         - путепровод на транспортной развязке №2 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путепровод на транспортной развязке №2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035361"/>
                  </a:ext>
                </a:extLst>
              </a:tr>
            </a:tbl>
          </a:graphicData>
        </a:graphic>
      </p:graphicFrame>
      <p:pic>
        <p:nvPicPr>
          <p:cNvPr id="11" name="Picture 2" descr="C:\Users\gnidenkosr\AppData\Local\Microsoft\Windows\Temporary Internet Files\Content.IE5\ZXEBC7NB\ЛИИ Громова фото.jpg">
            <a:extLst>
              <a:ext uri="{FF2B5EF4-FFF2-40B4-BE49-F238E27FC236}">
                <a16:creationId xmlns:a16="http://schemas.microsoft.com/office/drawing/2014/main" id="{F2CEFCEE-8E47-480A-A46C-A094561FA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13386" b="32075"/>
          <a:stretch/>
        </p:blipFill>
        <p:spPr bwMode="auto">
          <a:xfrm>
            <a:off x="6786087" y="6408281"/>
            <a:ext cx="5806208" cy="2112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7997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18D6CE88-AA55-4F02-A143-3EEEDFF8E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E0358C8-7626-4D7F-B256-CE8763067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11064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6FD766C-7384-4C5E-92DA-B04B8D220150}"/>
              </a:ext>
            </a:extLst>
          </p:cNvPr>
          <p:cNvSpPr txBox="1">
            <a:spLocks/>
          </p:cNvSpPr>
          <p:nvPr/>
        </p:nvSpPr>
        <p:spPr>
          <a:xfrm>
            <a:off x="3593123" y="655175"/>
            <a:ext cx="5615354" cy="9888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Опыт работ</a:t>
            </a:r>
          </a:p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МОДЦ</a:t>
            </a:r>
            <a:br>
              <a:rPr lang="ru-RU" sz="294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94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854A09-C4AF-4155-9480-B8458C34E1E1}"/>
              </a:ext>
            </a:extLst>
          </p:cNvPr>
          <p:cNvSpPr txBox="1"/>
          <p:nvPr/>
        </p:nvSpPr>
        <p:spPr>
          <a:xfrm>
            <a:off x="574432" y="1650545"/>
            <a:ext cx="6211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ПУТЕПРОВОД ЧЕРЕЗ ЖЕЛЕЗНУЮ ДОРОГУ У 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ПЛ. ХЛЕБНИКОВО В Г.ДОЛГОПРУДНОМ МОСКОВСКОЙ ОБЛАСТИ</a:t>
            </a:r>
          </a:p>
        </p:txBody>
      </p:sp>
      <p:graphicFrame>
        <p:nvGraphicFramePr>
          <p:cNvPr id="5" name="Таблица 11">
            <a:extLst>
              <a:ext uri="{FF2B5EF4-FFF2-40B4-BE49-F238E27FC236}">
                <a16:creationId xmlns:a16="http://schemas.microsoft.com/office/drawing/2014/main" id="{EC23FF70-5C63-4FFF-BB85-32DE2A058F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591277"/>
              </p:ext>
            </p:extLst>
          </p:nvPr>
        </p:nvGraphicFramePr>
        <p:xfrm>
          <a:off x="294695" y="2892294"/>
          <a:ext cx="6771129" cy="4622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3301">
                  <a:extLst>
                    <a:ext uri="{9D8B030D-6E8A-4147-A177-3AD203B41FA5}">
                      <a16:colId xmlns:a16="http://schemas.microsoft.com/office/drawing/2014/main" val="2417271413"/>
                    </a:ext>
                  </a:extLst>
                </a:gridCol>
                <a:gridCol w="3587828">
                  <a:extLst>
                    <a:ext uri="{9D8B030D-6E8A-4147-A177-3AD203B41FA5}">
                      <a16:colId xmlns:a16="http://schemas.microsoft.com/office/drawing/2014/main" val="998045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СТОИМОСТЬ КОНТРАКТА: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4 571 898 138 руб.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669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РАЗРЕШЕНИЕ НА ВВОД: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latin typeface="+mj-lt"/>
                        </a:rPr>
                        <a:t>RU501095024003910-45</a:t>
                      </a:r>
                      <a:endParaRPr lang="ru-RU" sz="1600" i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675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ОБЪЁМ ЗЕМЛЯНЫХ РАБОТ: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latin typeface="+mj-lt"/>
                        </a:rPr>
                        <a:t>257 500 м³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3753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ИСКУССТВЕННЫЕ СООРУЖЕНИЯ: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03752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         - Путепровод №1 со стороны Дмитровского шоссе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путепровод на транспортной развязке №1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32514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         - Подпорные стенки со стороны путепровода №1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правобережная эстакада к мосту через реку Москва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12813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         - Путепровод №2 через ж. д. пути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мост через реку Москва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98525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         - Путепровод №3 со стороны Шереметьево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левобережная эстакада к мосту через реку Москва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22554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         - Подпорные стенки со стороны путепровода №3 и ж.д. ветки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пойменный мост через реку Быковка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16643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эстакада в промзоне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19201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путепровод на транспортной развязке №2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29179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путепровод на транспортной развязке №2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035361"/>
                  </a:ext>
                </a:extLst>
              </a:tr>
            </a:tbl>
          </a:graphicData>
        </a:graphic>
      </p:graphicFrame>
      <p:pic>
        <p:nvPicPr>
          <p:cNvPr id="11" name="Picture 1" descr="C:\Users\KULICH~1\AppData\Local\Temp\FineReader10\media\image1.jpeg">
            <a:extLst>
              <a:ext uri="{FF2B5EF4-FFF2-40B4-BE49-F238E27FC236}">
                <a16:creationId xmlns:a16="http://schemas.microsoft.com/office/drawing/2014/main" id="{E59A4F1E-B5E3-471B-A191-6EC22B3B9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 cstate="print"/>
          <a:srcRect t="6346" b="3546"/>
          <a:stretch>
            <a:fillRect/>
          </a:stretch>
        </p:blipFill>
        <p:spPr bwMode="auto">
          <a:xfrm>
            <a:off x="2120255" y="6845475"/>
            <a:ext cx="4945569" cy="2174970"/>
          </a:xfrm>
          <a:prstGeom prst="rect">
            <a:avLst/>
          </a:prstGeom>
          <a:noFill/>
        </p:spPr>
      </p:pic>
      <p:pic>
        <p:nvPicPr>
          <p:cNvPr id="12" name="Picture 1" descr="C:\Users\KULICH~1\AppData\Local\Temp\FineReader10\media\image1.jpeg">
            <a:extLst>
              <a:ext uri="{FF2B5EF4-FFF2-40B4-BE49-F238E27FC236}">
                <a16:creationId xmlns:a16="http://schemas.microsoft.com/office/drawing/2014/main" id="{5FA27FE4-4BA3-451E-9FC2-AF29F78F5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3" cstate="print"/>
          <a:srcRect t="3464" b="8526"/>
          <a:stretch>
            <a:fillRect/>
          </a:stretch>
        </p:blipFill>
        <p:spPr bwMode="auto">
          <a:xfrm>
            <a:off x="7065824" y="6845475"/>
            <a:ext cx="5460577" cy="2174970"/>
          </a:xfrm>
          <a:prstGeom prst="rect">
            <a:avLst/>
          </a:prstGeom>
          <a:noFill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739B1D-1DAE-46CC-93C8-17D674FA1C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1" b="22725"/>
          <a:stretch/>
        </p:blipFill>
        <p:spPr>
          <a:xfrm>
            <a:off x="6699069" y="4252550"/>
            <a:ext cx="5807835" cy="2479882"/>
          </a:xfrm>
          <a:prstGeom prst="rect">
            <a:avLst/>
          </a:prstGeom>
        </p:spPr>
      </p:pic>
      <p:pic>
        <p:nvPicPr>
          <p:cNvPr id="15" name="Picture 3" descr="C:\Users\FedorovPL\Desktop\презентация\фото 1 - копия.JPG">
            <a:extLst>
              <a:ext uri="{FF2B5EF4-FFF2-40B4-BE49-F238E27FC236}">
                <a16:creationId xmlns:a16="http://schemas.microsoft.com/office/drawing/2014/main" id="{9A62484B-B7FA-4145-9755-1C64140F0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/>
          <a:srcRect t="20474" b="14426"/>
          <a:stretch/>
        </p:blipFill>
        <p:spPr bwMode="auto">
          <a:xfrm>
            <a:off x="6699069" y="1706423"/>
            <a:ext cx="5807835" cy="2448108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66773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18D6CE88-AA55-4F02-A143-3EEEDFF8E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E0358C8-7626-4D7F-B256-CE8763067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11064" y="787900"/>
            <a:ext cx="429053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6FD766C-7384-4C5E-92DA-B04B8D220150}"/>
              </a:ext>
            </a:extLst>
          </p:cNvPr>
          <p:cNvSpPr txBox="1">
            <a:spLocks/>
          </p:cNvSpPr>
          <p:nvPr/>
        </p:nvSpPr>
        <p:spPr>
          <a:xfrm>
            <a:off x="3593123" y="655175"/>
            <a:ext cx="5615354" cy="9888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Опыт работ</a:t>
            </a:r>
          </a:p>
          <a:p>
            <a:pPr algn="ctr" rtl="0"/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МОДЦ</a:t>
            </a:r>
            <a:br>
              <a:rPr lang="ru-RU" sz="294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94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854A09-C4AF-4155-9480-B8458C34E1E1}"/>
              </a:ext>
            </a:extLst>
          </p:cNvPr>
          <p:cNvSpPr txBox="1"/>
          <p:nvPr/>
        </p:nvSpPr>
        <p:spPr>
          <a:xfrm>
            <a:off x="574432" y="1650545"/>
            <a:ext cx="6211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РЕКОНСТРУКЦИЯ ТРАНСПОРТНОЙ РАЗВЯЗКИ 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НА 19 КМ МОЖАЙСКОГО ШОССЕ В ОДИНЦОВСКОМ МУНИЦИПАЛЬНОМ РАЙОНЕ</a:t>
            </a:r>
          </a:p>
        </p:txBody>
      </p:sp>
      <p:graphicFrame>
        <p:nvGraphicFramePr>
          <p:cNvPr id="5" name="Таблица 11">
            <a:extLst>
              <a:ext uri="{FF2B5EF4-FFF2-40B4-BE49-F238E27FC236}">
                <a16:creationId xmlns:a16="http://schemas.microsoft.com/office/drawing/2014/main" id="{EC23FF70-5C63-4FFF-BB85-32DE2A058F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108702"/>
              </p:ext>
            </p:extLst>
          </p:nvPr>
        </p:nvGraphicFramePr>
        <p:xfrm>
          <a:off x="526924" y="2926162"/>
          <a:ext cx="6771129" cy="563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3301">
                  <a:extLst>
                    <a:ext uri="{9D8B030D-6E8A-4147-A177-3AD203B41FA5}">
                      <a16:colId xmlns:a16="http://schemas.microsoft.com/office/drawing/2014/main" val="2417271413"/>
                    </a:ext>
                  </a:extLst>
                </a:gridCol>
                <a:gridCol w="3587828">
                  <a:extLst>
                    <a:ext uri="{9D8B030D-6E8A-4147-A177-3AD203B41FA5}">
                      <a16:colId xmlns:a16="http://schemas.microsoft.com/office/drawing/2014/main" val="998045845"/>
                    </a:ext>
                  </a:extLst>
                </a:gridCol>
              </a:tblGrid>
              <a:tr h="285274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СТОИМОСТЬ КОНТРАКТА: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3 045 812 105 руб.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669740"/>
                  </a:ext>
                </a:extLst>
              </a:tr>
              <a:tr h="285274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РАЗРЕШЕНИЕ НА ВВОД: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latin typeface="+mj-lt"/>
                        </a:rPr>
                        <a:t>RU50</a:t>
                      </a:r>
                      <a:r>
                        <a:rPr lang="ru-RU" sz="1600" i="0" dirty="0">
                          <a:latin typeface="+mj-lt"/>
                        </a:rPr>
                        <a:t>10042</a:t>
                      </a:r>
                      <a:r>
                        <a:rPr lang="en-US" sz="1600" i="0" dirty="0">
                          <a:latin typeface="+mj-lt"/>
                        </a:rPr>
                        <a:t>-</a:t>
                      </a:r>
                      <a:r>
                        <a:rPr lang="ru-RU" sz="1600" i="0" dirty="0">
                          <a:latin typeface="+mj-lt"/>
                        </a:rPr>
                        <a:t>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8670368"/>
                  </a:ext>
                </a:extLst>
              </a:tr>
              <a:tr h="285274">
                <a:tc>
                  <a:txBody>
                    <a:bodyPr/>
                    <a:lstStyle/>
                    <a:p>
                      <a:pPr marL="0" marR="0" lvl="0" indent="0" algn="r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ОБЪЁМ ЗЕМЛЯНЫХ РАБОТ: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latin typeface="+mj-lt"/>
                        </a:rPr>
                        <a:t>335 100 м³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123592"/>
                  </a:ext>
                </a:extLst>
              </a:tr>
              <a:tr h="285274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КАТЕГОРИЯ ДОРОГИ: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latin typeface="+mj-lt"/>
                        </a:rPr>
                        <a:t>I-</a:t>
                      </a:r>
                      <a:r>
                        <a:rPr lang="ru-RU" sz="1600" i="1" dirty="0">
                          <a:latin typeface="+mj-lt"/>
                        </a:rPr>
                        <a:t>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675354"/>
                  </a:ext>
                </a:extLst>
              </a:tr>
              <a:tr h="285274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latin typeface="+mj-lt"/>
                        </a:rPr>
                        <a:t>ОБЩАЯ ПРОТЯЖЕННОСТЬ: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2 620 м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37530"/>
                  </a:ext>
                </a:extLst>
              </a:tr>
              <a:tr h="285274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ИСКУССТВЕННЫЕ СООРУЖЕНИЯ: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037522"/>
                  </a:ext>
                </a:extLst>
              </a:tr>
              <a:tr h="285274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 - путепровод через автомобильную дорогу М-1 «Беларусь» </a:t>
                      </a:r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путепровод на транспортной развязке №1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325147"/>
                  </a:ext>
                </a:extLst>
              </a:tr>
              <a:tr h="1945048">
                <a:tc gridSpan="2">
                  <a:txBody>
                    <a:bodyPr/>
                    <a:lstStyle/>
                    <a:p>
                      <a:r>
                        <a:rPr lang="ru-RU" sz="1600" i="1" dirty="0">
                          <a:latin typeface="+mj-lt"/>
                        </a:rPr>
                        <a:t> - транспортная развязка</a:t>
                      </a:r>
                    </a:p>
                    <a:p>
                      <a:r>
                        <a:rPr lang="ru-RU" sz="1600" i="1" dirty="0">
                          <a:latin typeface="+mj-lt"/>
                        </a:rPr>
                        <a:t> - переустройство наружного освещения, электрических  сетей, </a:t>
                      </a:r>
                    </a:p>
                    <a:p>
                      <a:r>
                        <a:rPr lang="ru-RU" sz="1600" i="1" dirty="0">
                          <a:latin typeface="+mj-lt"/>
                        </a:rPr>
                        <a:t>     - переустройство наружных сетей водоснабжения и канализации, </a:t>
                      </a:r>
                    </a:p>
                    <a:p>
                      <a:r>
                        <a:rPr lang="ru-RU" sz="1600" i="1" dirty="0">
                          <a:latin typeface="+mj-lt"/>
                        </a:rPr>
                        <a:t>     - переустройство линейных сооружений связи, </a:t>
                      </a:r>
                    </a:p>
                    <a:p>
                      <a:r>
                        <a:rPr lang="ru-RU" sz="1600" i="1" dirty="0">
                          <a:latin typeface="+mj-lt"/>
                        </a:rPr>
                        <a:t>     - переустройство газопровода, </a:t>
                      </a:r>
                    </a:p>
                    <a:p>
                      <a:r>
                        <a:rPr lang="ru-RU" sz="1600" i="1" dirty="0">
                          <a:latin typeface="+mj-lt"/>
                        </a:rPr>
                        <a:t>     - устройство ливневой канализации, </a:t>
                      </a:r>
                    </a:p>
                    <a:p>
                      <a:r>
                        <a:rPr lang="ru-RU" sz="1600" i="1" dirty="0">
                          <a:latin typeface="+mj-lt"/>
                        </a:rPr>
                        <a:t>     - устройство КНС и очистных сооружений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правобережная эстакада к мосту через реку Москва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128136"/>
                  </a:ext>
                </a:extLst>
              </a:tr>
              <a:tr h="285274">
                <a:tc gridSpan="2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мост через реку Москва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985257"/>
                  </a:ext>
                </a:extLst>
              </a:tr>
              <a:tr h="285274">
                <a:tc gridSpan="2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путепровод на транспортной развязке №2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291792"/>
                  </a:ext>
                </a:extLst>
              </a:tr>
              <a:tr h="285274">
                <a:tc gridSpan="2">
                  <a:txBody>
                    <a:bodyPr/>
                    <a:lstStyle/>
                    <a:p>
                      <a:endParaRPr lang="ru-RU" sz="1600" i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путепровод на транспортной развязке №2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035361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DD2709-51D0-4657-B73A-7D6F23FE3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067" y="5739283"/>
            <a:ext cx="5957781" cy="28404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4056A2-CF03-4FC6-90CA-C35F4359D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053" y="1729337"/>
            <a:ext cx="5246795" cy="392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981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73">
      <a:dk1>
        <a:srgbClr val="000000"/>
      </a:dk1>
      <a:lt1>
        <a:sysClr val="window" lastClr="FFFFFF"/>
      </a:lt1>
      <a:dk2>
        <a:srgbClr val="585858"/>
      </a:dk2>
      <a:lt2>
        <a:srgbClr val="E3E3E3"/>
      </a:lt2>
      <a:accent1>
        <a:srgbClr val="E20613"/>
      </a:accent1>
      <a:accent2>
        <a:srgbClr val="A9C038"/>
      </a:accent2>
      <a:accent3>
        <a:srgbClr val="11AEC7"/>
      </a:accent3>
      <a:accent4>
        <a:srgbClr val="F59F26"/>
      </a:accent4>
      <a:accent5>
        <a:srgbClr val="0062A9"/>
      </a:accent5>
      <a:accent6>
        <a:srgbClr val="EB6047"/>
      </a:accent6>
      <a:hlink>
        <a:srgbClr val="8ED9F6"/>
      </a:hlink>
      <a:folHlink>
        <a:srgbClr val="C00000"/>
      </a:folHlink>
    </a:clrScheme>
    <a:fontScheme name="Modern 01">
      <a:majorFont>
        <a:latin typeface="Century Gothic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20_TF78455520.potx" id="{6194D418-000E-4B18-8B3F-3A59BEE2D1E7}" vid="{6F7872A1-CC0E-4A91-8B87-352845EDF7F6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Анализ проекта, от 24Slides</Template>
  <TotalTime>0</TotalTime>
  <Words>2034</Words>
  <Application>Microsoft Office PowerPoint</Application>
  <PresentationFormat>A3 (297x420 мм)</PresentationFormat>
  <Paragraphs>328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Bookman Old Style</vt:lpstr>
      <vt:lpstr>Calibri</vt:lpstr>
      <vt:lpstr>Century Gothic</vt:lpstr>
      <vt:lpstr>Segoe UI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2019-10-08T17:20:13Z</dcterms:created>
  <dcterms:modified xsi:type="dcterms:W3CDTF">2021-02-08T14:54:48Z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2018-11-21T00:44:46.2256006Z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